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2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72AE-E25C-4B20-A01E-D46C11B209EB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72AE-E25C-4B20-A01E-D46C11B209EB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CAA1E-ED5B-44B5-97DC-61D6A8F365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eysk@altcge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demoideti.ru/blog/exit.php?url=https://www.consultant.ru/document/cons_doc_LAW_140174/e5372d6d5b4babeec9319080838dea4cf2f7661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Сотрудники\ОТЧЕТЫ ФИЛИАЛА 2024\ЮРИСТ\Горячая линия\Организация питания в общеобразовательных учрежд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5892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6000" y="1536174"/>
            <a:ext cx="4572000" cy="521681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Филиал ФБУЗ «Центр гигиены и эпидемиологии в Алтайском крае в городе Алейске, Алейском, Калманском, Топчихинском,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Усть-Калманском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Усть-Пристанском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Чарышском районах»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Группа по защите прав потребителей, гигиенического обучения и воспитания населения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658130,  Алтайский край, г. Алейск,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пр-д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Олимпийский, 7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Тел/факс (38553) </a:t>
            </a:r>
            <a:r>
              <a:rPr lang="ru-RU" sz="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66-0-37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mail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aleysk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altcge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kumimoji="0" lang="en-US" sz="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9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9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1.04.2024</a:t>
            </a:r>
            <a:endParaRPr lang="ru-RU" sz="900" dirty="0"/>
          </a:p>
        </p:txBody>
      </p:sp>
      <p:sp>
        <p:nvSpPr>
          <p:cNvPr id="1029" name="AutoShape 5" descr="TIES - Памятка туриста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 descr="TIES - Памятка туриста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479636" y="43934"/>
            <a:ext cx="184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66573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4288487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01 апреля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12 апреля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2024 года 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ПРОВОДИТ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«горячую линию»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вопросам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организации питания в общеобразовательных организациях</a:t>
            </a: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6239"/>
            <a:ext cx="263214" cy="3847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A424D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1700808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Питание в школьных столовых: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232F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Согласно</a:t>
            </a:r>
            <a:r>
              <a:rPr lang="ru-RU" dirty="0" smtClean="0">
                <a:solidFill>
                  <a:srgbClr val="3232F8"/>
                </a:solidFill>
                <a:ea typeface="Times New Roman" pitchFamily="18" charset="0"/>
                <a:cs typeface="Times New Roman" pitchFamily="18" charset="0"/>
                <a:hlinkClick r:id="rId4"/>
              </a:rPr>
              <a:t> </a:t>
            </a:r>
            <a:r>
              <a:rPr lang="ru-RU" dirty="0" smtClean="0">
                <a:solidFill>
                  <a:srgbClr val="3232F8"/>
                </a:solidFill>
                <a:latin typeface="Helvetica"/>
                <a:ea typeface="Times New Roman" pitchFamily="18" charset="0"/>
                <a:cs typeface="Times New Roman" pitchFamily="18" charset="0"/>
                <a:hlinkClick r:id="rId4"/>
              </a:rPr>
              <a:t>статье 37</a:t>
            </a:r>
            <a:r>
              <a:rPr lang="ru-RU" dirty="0" smtClean="0">
                <a:solidFill>
                  <a:srgbClr val="3232F8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3232F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№273-ФЗ </a:t>
            </a:r>
            <a:r>
              <a:rPr lang="ru-RU" dirty="0" smtClean="0">
                <a:solidFill>
                  <a:srgbClr val="3232F8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rgbClr val="3232F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Об образовании в Российской Федерации</a:t>
            </a:r>
            <a:r>
              <a:rPr lang="ru-RU" dirty="0" smtClean="0">
                <a:solidFill>
                  <a:srgbClr val="3232F8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solidFill>
                  <a:srgbClr val="3232F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, организация питания обучающихся возлагается на образовательные учреждения.</a:t>
            </a:r>
            <a:endParaRPr lang="ru-RU" sz="1050" dirty="0" smtClean="0">
              <a:solidFill>
                <a:srgbClr val="3232F8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232F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В них приведены следующие требования:</a:t>
            </a:r>
            <a:endParaRPr lang="ru-RU" sz="1050" dirty="0" smtClean="0">
              <a:solidFill>
                <a:srgbClr val="3232F8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rgbClr val="3232F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оптимальный режим питания;</a:t>
            </a:r>
            <a:endParaRPr lang="ru-RU" sz="1400" dirty="0" smtClean="0">
              <a:solidFill>
                <a:srgbClr val="3232F8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rgbClr val="3232F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соответствие энергетической ценности, сбалансированность и разнообразие (витамины, аминокислоты и др.);</a:t>
            </a:r>
            <a:endParaRPr lang="ru-RU" sz="1400" dirty="0" smtClean="0">
              <a:solidFill>
                <a:srgbClr val="3232F8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rgbClr val="3232F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обеспечение высоких вкусовых качеств и сохранения исходной пищевой ценности;</a:t>
            </a:r>
            <a:endParaRPr lang="ru-RU" sz="1400" dirty="0" smtClean="0">
              <a:solidFill>
                <a:srgbClr val="3232F8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rgbClr val="3232F8"/>
                </a:solidFill>
                <a:latin typeface="Helvetica"/>
                <a:ea typeface="Times New Roman" pitchFamily="18" charset="0"/>
                <a:cs typeface="Times New Roman" pitchFamily="18" charset="0"/>
              </a:rPr>
              <a:t>учёт индивидуальных особенностей обучающихся (потребность в диетическом питании, пищевая аллергия и прочее);</a:t>
            </a:r>
            <a:endParaRPr lang="ru-RU" sz="1050" dirty="0" smtClean="0">
              <a:solidFill>
                <a:srgbClr val="3232F8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232F8"/>
                </a:solidFill>
                <a:latin typeface="Helvetica"/>
                <a:ea typeface="Times New Roman" pitchFamily="18" charset="0"/>
                <a:cs typeface="Arial" pitchFamily="34" charset="0"/>
              </a:rPr>
              <a:t>обеспечение санитарно-гигиенической безопасности питания</a:t>
            </a:r>
            <a:r>
              <a:rPr lang="ru-RU" sz="1050" dirty="0" smtClean="0">
                <a:solidFill>
                  <a:srgbClr val="3232F8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solidFill>
                <a:srgbClr val="3232F8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96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41</cp:revision>
  <dcterms:created xsi:type="dcterms:W3CDTF">2023-08-25T02:18:32Z</dcterms:created>
  <dcterms:modified xsi:type="dcterms:W3CDTF">2024-04-01T07:16:21Z</dcterms:modified>
</cp:coreProperties>
</file>