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9" r:id="rId3"/>
    <p:sldId id="290" r:id="rId4"/>
    <p:sldId id="262" r:id="rId5"/>
    <p:sldId id="260" r:id="rId6"/>
    <p:sldId id="283" r:id="rId7"/>
    <p:sldId id="264" r:id="rId8"/>
    <p:sldId id="265" r:id="rId9"/>
    <p:sldId id="270" r:id="rId10"/>
    <p:sldId id="266" r:id="rId11"/>
    <p:sldId id="292" r:id="rId12"/>
    <p:sldId id="293" r:id="rId13"/>
    <p:sldId id="268" r:id="rId14"/>
    <p:sldId id="294" r:id="rId15"/>
    <p:sldId id="295" r:id="rId16"/>
    <p:sldId id="284" r:id="rId17"/>
    <p:sldId id="272" r:id="rId18"/>
    <p:sldId id="285" r:id="rId19"/>
    <p:sldId id="296" r:id="rId20"/>
  </p:sldIdLst>
  <p:sldSz cx="9144000" cy="6858000" type="screen4x3"/>
  <p:notesSz cx="6761163" cy="9942513"/>
  <p:defaultTextStyle>
    <a:defPPr>
      <a:defRPr lang="ru-RU"/>
    </a:defPPr>
    <a:lvl1pPr marL="0" algn="l" defTabSz="914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60" algn="l" defTabSz="914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519" algn="l" defTabSz="914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78" algn="l" defTabSz="914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9038" algn="l" defTabSz="914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98" algn="l" defTabSz="914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558" algn="l" defTabSz="914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816" algn="l" defTabSz="914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8076" algn="l" defTabSz="9145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1DC"/>
    <a:srgbClr val="F1C473"/>
    <a:srgbClr val="FFFFCC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29" autoAdjust="0"/>
  </p:normalViewPr>
  <p:slideViewPr>
    <p:cSldViewPr>
      <p:cViewPr varScale="1">
        <p:scale>
          <a:sx n="115" d="100"/>
          <a:sy n="115" d="100"/>
        </p:scale>
        <p:origin x="1116" y="9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6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8" cy="497126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0D444869-36C9-40B7-937D-FC1704E88FE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1" tIns="46301" rIns="92601" bIns="463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8" y="4722694"/>
            <a:ext cx="5408930" cy="4474131"/>
          </a:xfrm>
          <a:prstGeom prst="rect">
            <a:avLst/>
          </a:prstGeom>
        </p:spPr>
        <p:txBody>
          <a:bodyPr vert="horz" lIns="92601" tIns="46301" rIns="92601" bIns="463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8" cy="497126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8" cy="497126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E93A1F2A-5258-4C1B-A442-8AEF5FEF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8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60" algn="l" defTabSz="914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519" algn="l" defTabSz="914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778" algn="l" defTabSz="914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9038" algn="l" defTabSz="914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298" algn="l" defTabSz="914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558" algn="l" defTabSz="914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816" algn="l" defTabSz="914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8076" algn="l" defTabSz="9145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A1F2A-5258-4C1B-A442-8AEF5FEF73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1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A1F2A-5258-4C1B-A442-8AEF5FEF73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4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44BF-C54F-41E8-ABF3-ECDA356160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58A3C-BF36-4AA5-B817-E8CB557E48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5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22E7-1AEC-4AFD-A61E-B6147D0A39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4592-6FF7-420A-8127-9F234987F5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35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39DA-677E-4757-8594-A2EB4966F6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9439B-F45C-4EC1-92D2-F62D44C970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4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9252-37B8-41AA-9916-B64DE6D2CC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71A33-8E99-44E1-84B2-B02BBFEC8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68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A91F-79AF-4762-AFE7-2922D32C9D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C5CA-63C7-400E-8B40-C257906566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71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A30B-74FD-408F-9EF6-0105287445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C1D27-9EB2-4F45-8CCB-3931BE80F7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31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0" indent="0">
              <a:buNone/>
              <a:defRPr sz="2000" b="1"/>
            </a:lvl2pPr>
            <a:lvl3pPr marL="914519" indent="0">
              <a:buNone/>
              <a:defRPr sz="1800" b="1"/>
            </a:lvl3pPr>
            <a:lvl4pPr marL="1371778" indent="0">
              <a:buNone/>
              <a:defRPr sz="1600" b="1"/>
            </a:lvl4pPr>
            <a:lvl5pPr marL="1829038" indent="0">
              <a:buNone/>
              <a:defRPr sz="1600" b="1"/>
            </a:lvl5pPr>
            <a:lvl6pPr marL="2286298" indent="0">
              <a:buNone/>
              <a:defRPr sz="1600" b="1"/>
            </a:lvl6pPr>
            <a:lvl7pPr marL="2743558" indent="0">
              <a:buNone/>
              <a:defRPr sz="1600" b="1"/>
            </a:lvl7pPr>
            <a:lvl8pPr marL="3200816" indent="0">
              <a:buNone/>
              <a:defRPr sz="1600" b="1"/>
            </a:lvl8pPr>
            <a:lvl9pPr marL="36580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0" indent="0">
              <a:buNone/>
              <a:defRPr sz="2000" b="1"/>
            </a:lvl2pPr>
            <a:lvl3pPr marL="914519" indent="0">
              <a:buNone/>
              <a:defRPr sz="1800" b="1"/>
            </a:lvl3pPr>
            <a:lvl4pPr marL="1371778" indent="0">
              <a:buNone/>
              <a:defRPr sz="1600" b="1"/>
            </a:lvl4pPr>
            <a:lvl5pPr marL="1829038" indent="0">
              <a:buNone/>
              <a:defRPr sz="1600" b="1"/>
            </a:lvl5pPr>
            <a:lvl6pPr marL="2286298" indent="0">
              <a:buNone/>
              <a:defRPr sz="1600" b="1"/>
            </a:lvl6pPr>
            <a:lvl7pPr marL="2743558" indent="0">
              <a:buNone/>
              <a:defRPr sz="1600" b="1"/>
            </a:lvl7pPr>
            <a:lvl8pPr marL="3200816" indent="0">
              <a:buNone/>
              <a:defRPr sz="1600" b="1"/>
            </a:lvl8pPr>
            <a:lvl9pPr marL="365807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3FD9-95CC-4168-9803-EA919F07AC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17A28-C6DA-4CFE-A739-C65BF8C835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41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95B67-812B-4FB5-8493-637F9E2824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2C280-E219-4E6C-9236-4281010EA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92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5166-AE3F-4E65-B15B-584C9CE598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081DD-787E-4C65-BFAC-0709F6A39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60" indent="0">
              <a:buNone/>
              <a:defRPr sz="1200"/>
            </a:lvl2pPr>
            <a:lvl3pPr marL="914519" indent="0">
              <a:buNone/>
              <a:defRPr sz="1000"/>
            </a:lvl3pPr>
            <a:lvl4pPr marL="1371778" indent="0">
              <a:buNone/>
              <a:defRPr sz="900"/>
            </a:lvl4pPr>
            <a:lvl5pPr marL="1829038" indent="0">
              <a:buNone/>
              <a:defRPr sz="900"/>
            </a:lvl5pPr>
            <a:lvl6pPr marL="2286298" indent="0">
              <a:buNone/>
              <a:defRPr sz="900"/>
            </a:lvl6pPr>
            <a:lvl7pPr marL="2743558" indent="0">
              <a:buNone/>
              <a:defRPr sz="900"/>
            </a:lvl7pPr>
            <a:lvl8pPr marL="3200816" indent="0">
              <a:buNone/>
              <a:defRPr sz="900"/>
            </a:lvl8pPr>
            <a:lvl9pPr marL="36580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A75A-C3E5-4A1D-8687-5DF39F02D1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A1EE8-D6D0-42A5-8DEA-6B94D7D730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04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60" indent="0">
              <a:buNone/>
              <a:defRPr sz="2800"/>
            </a:lvl2pPr>
            <a:lvl3pPr marL="914519" indent="0">
              <a:buNone/>
              <a:defRPr sz="2400"/>
            </a:lvl3pPr>
            <a:lvl4pPr marL="1371778" indent="0">
              <a:buNone/>
              <a:defRPr sz="2000"/>
            </a:lvl4pPr>
            <a:lvl5pPr marL="1829038" indent="0">
              <a:buNone/>
              <a:defRPr sz="2000"/>
            </a:lvl5pPr>
            <a:lvl6pPr marL="2286298" indent="0">
              <a:buNone/>
              <a:defRPr sz="2000"/>
            </a:lvl6pPr>
            <a:lvl7pPr marL="2743558" indent="0">
              <a:buNone/>
              <a:defRPr sz="2000"/>
            </a:lvl7pPr>
            <a:lvl8pPr marL="3200816" indent="0">
              <a:buNone/>
              <a:defRPr sz="2000"/>
            </a:lvl8pPr>
            <a:lvl9pPr marL="365807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60" indent="0">
              <a:buNone/>
              <a:defRPr sz="1200"/>
            </a:lvl2pPr>
            <a:lvl3pPr marL="914519" indent="0">
              <a:buNone/>
              <a:defRPr sz="1000"/>
            </a:lvl3pPr>
            <a:lvl4pPr marL="1371778" indent="0">
              <a:buNone/>
              <a:defRPr sz="900"/>
            </a:lvl4pPr>
            <a:lvl5pPr marL="1829038" indent="0">
              <a:buNone/>
              <a:defRPr sz="900"/>
            </a:lvl5pPr>
            <a:lvl6pPr marL="2286298" indent="0">
              <a:buNone/>
              <a:defRPr sz="900"/>
            </a:lvl6pPr>
            <a:lvl7pPr marL="2743558" indent="0">
              <a:buNone/>
              <a:defRPr sz="900"/>
            </a:lvl7pPr>
            <a:lvl8pPr marL="3200816" indent="0">
              <a:buNone/>
              <a:defRPr sz="900"/>
            </a:lvl8pPr>
            <a:lvl9pPr marL="365807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2C2A-9914-4B56-B38F-6DD93897A3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B88A5-4B3A-471B-9A61-F05A77E369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76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74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2" tIns="45726" rIns="91452" bIns="45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599" cy="365126"/>
          </a:xfrm>
          <a:prstGeom prst="rect">
            <a:avLst/>
          </a:prstGeom>
        </p:spPr>
        <p:txBody>
          <a:bodyPr vert="horz" lIns="91452" tIns="45726" rIns="91452" bIns="457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1E5632-9F84-419E-ADCB-AF33A4D037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6"/>
          </a:xfrm>
          <a:prstGeom prst="rect">
            <a:avLst/>
          </a:prstGeom>
        </p:spPr>
        <p:txBody>
          <a:bodyPr vert="horz" lIns="91452" tIns="45726" rIns="91452" bIns="457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599" cy="365126"/>
          </a:xfrm>
          <a:prstGeom prst="rect">
            <a:avLst/>
          </a:prstGeom>
        </p:spPr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6A3C0B-C68D-400D-9C5D-52F1C3A5E9D0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5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7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90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45" indent="-3429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47" indent="-2857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49" indent="-228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08" indent="-228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68" indent="-228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28" indent="-228630" algn="l" defTabSz="914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87" indent="-228630" algn="l" defTabSz="914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46" indent="-228630" algn="l" defTabSz="914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06" indent="-228630" algn="l" defTabSz="914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0" algn="l" defTabSz="914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9" algn="l" defTabSz="914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8" algn="l" defTabSz="914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8" algn="l" defTabSz="914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98" algn="l" defTabSz="914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58" algn="l" defTabSz="914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16" algn="l" defTabSz="914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76" algn="l" defTabSz="9145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5" y="0"/>
            <a:ext cx="9180515" cy="6858000"/>
          </a:xfrm>
          <a:prstGeom prst="rect">
            <a:avLst/>
          </a:prstGeom>
        </p:spPr>
      </p:pic>
      <p:sp>
        <p:nvSpPr>
          <p:cNvPr id="11" name="Блок-схема: задержка 10"/>
          <p:cNvSpPr/>
          <p:nvPr/>
        </p:nvSpPr>
        <p:spPr>
          <a:xfrm>
            <a:off x="-108523" y="0"/>
            <a:ext cx="4320483" cy="6819027"/>
          </a:xfrm>
          <a:prstGeom prst="flowChartDelay">
            <a:avLst/>
          </a:prstGeom>
          <a:solidFill>
            <a:schemeClr val="accent6">
              <a:lumMod val="40000"/>
              <a:lumOff val="60000"/>
              <a:alpha val="77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6" rIns="91452" bIns="45726" anchor="ctr"/>
          <a:lstStyle/>
          <a:p>
            <a:pPr>
              <a:defRPr/>
            </a:pPr>
            <a:endParaRPr lang="ru-RU" sz="40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-12844" y="4108464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6" y="2160561"/>
            <a:ext cx="4189734" cy="2308336"/>
          </a:xfrm>
          <a:prstGeom prst="rect">
            <a:avLst/>
          </a:prstGeom>
          <a:noFill/>
        </p:spPr>
        <p:txBody>
          <a:bodyPr wrap="square" lIns="91452" tIns="45726" rIns="91452" bIns="45726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Стратегия 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социально-экономического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развития муниципального образования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Топчихинский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район </a:t>
            </a:r>
            <a:r>
              <a:rPr lang="ru-RU" sz="2400" b="1" dirty="0" smtClean="0">
                <a:solidFill>
                  <a:srgbClr val="002060"/>
                </a:solidFill>
              </a:rPr>
              <a:t>Алтайского </a:t>
            </a:r>
            <a:r>
              <a:rPr lang="ru-RU" sz="2400" b="1" dirty="0">
                <a:solidFill>
                  <a:srgbClr val="002060"/>
                </a:solidFill>
              </a:rPr>
              <a:t>кр</a:t>
            </a:r>
            <a:r>
              <a:rPr lang="ru-RU" sz="2400" b="1" dirty="0">
                <a:solidFill>
                  <a:schemeClr val="tx2"/>
                </a:solidFill>
              </a:rPr>
              <a:t>ая       </a:t>
            </a:r>
            <a:endParaRPr lang="ru-RU" sz="2400" dirty="0">
              <a:solidFill>
                <a:schemeClr val="tx2"/>
              </a:solidFill>
            </a:endParaRPr>
          </a:p>
        </p:txBody>
      </p: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-36514" y="6334781"/>
            <a:ext cx="3168354" cy="523219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schemeClr val="bg1"/>
                  </a:solidFill>
                  <a:cs typeface="+mn-cs"/>
                </a:rPr>
                <a:t>  2020 </a:t>
              </a:r>
              <a:r>
                <a:rPr lang="ru-RU" b="1" dirty="0">
                  <a:solidFill>
                    <a:schemeClr val="bg1"/>
                  </a:solidFill>
                  <a:cs typeface="+mn-cs"/>
                </a:rPr>
                <a:t>год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Скругленный прямоугольник 2"/>
          <p:cNvSpPr/>
          <p:nvPr/>
        </p:nvSpPr>
        <p:spPr>
          <a:xfrm>
            <a:off x="6804248" y="188640"/>
            <a:ext cx="2160240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2035</a:t>
            </a:r>
            <a:r>
              <a:rPr lang="ru-RU" sz="7200" dirty="0" smtClean="0"/>
              <a:t>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677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593"/>
            <a:ext cx="9144000" cy="6023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-12844" y="4108464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31513" y="6362792"/>
            <a:ext cx="6556711" cy="523219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6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Штриховая стрелка вправо 1"/>
          <p:cNvSpPr/>
          <p:nvPr/>
        </p:nvSpPr>
        <p:spPr>
          <a:xfrm>
            <a:off x="169535" y="692695"/>
            <a:ext cx="4261315" cy="5244819"/>
          </a:xfrm>
          <a:prstGeom prst="stripedRightArrow">
            <a:avLst>
              <a:gd name="adj1" fmla="val 50000"/>
              <a:gd name="adj2" fmla="val 50763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Реализация целей Стратегии подразумевает решение задач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Каждая задача содержит основные мероприятия, за реализацию которых ответственны органы местного самоуправления </a:t>
            </a:r>
            <a:r>
              <a:rPr lang="ru-RU" sz="1400" b="1" dirty="0" err="1">
                <a:solidFill>
                  <a:schemeClr val="bg1"/>
                </a:solidFill>
              </a:rPr>
              <a:t>Топчихинского</a:t>
            </a:r>
            <a:r>
              <a:rPr lang="ru-RU" sz="1400" b="1" dirty="0">
                <a:solidFill>
                  <a:schemeClr val="bg1"/>
                </a:solidFill>
              </a:rPr>
              <a:t> района в соответствии с их </a:t>
            </a:r>
            <a:r>
              <a:rPr lang="ru-RU" sz="1400" b="1" dirty="0" smtClean="0">
                <a:solidFill>
                  <a:schemeClr val="bg1"/>
                </a:solidFill>
              </a:rPr>
              <a:t>полномочиями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12844" y="-1"/>
            <a:ext cx="9156843" cy="676667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2400" b="1" dirty="0">
                <a:solidFill>
                  <a:srgbClr val="002060"/>
                </a:solidFill>
              </a:rPr>
              <a:t>Система </a:t>
            </a:r>
            <a:r>
              <a:rPr lang="ru-RU" sz="2400" b="1" dirty="0" smtClean="0">
                <a:solidFill>
                  <a:srgbClr val="002060"/>
                </a:solidFill>
              </a:rPr>
              <a:t>целеполагания</a:t>
            </a:r>
          </a:p>
          <a:p>
            <a:pPr algn="l" defTabSz="914400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18008" y="908720"/>
            <a:ext cx="4482730" cy="5585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Основные стратегические цели: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30852" y="1715833"/>
            <a:ext cx="4433336" cy="5628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Цель 1         Высокое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качество жизни населения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62700" y="2674259"/>
            <a:ext cx="4369639" cy="5628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 2        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Конкурентноспособная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экономика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9992" y="3607743"/>
            <a:ext cx="4400747" cy="5628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 3          Развитая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инфраструктура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99993" y="4554705"/>
            <a:ext cx="4400748" cy="5628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 4         Эффективное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управление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9992" y="5522398"/>
            <a:ext cx="4385341" cy="5628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 5     Развитие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информационного общества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4" y="1307907"/>
            <a:ext cx="5532079" cy="3667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33" y="4675823"/>
            <a:ext cx="3275856" cy="2135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47" y="-46898"/>
            <a:ext cx="3014353" cy="26730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-14497" y="6350013"/>
            <a:ext cx="6858980" cy="523219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Скругленный прямоугольник 2"/>
          <p:cNvSpPr/>
          <p:nvPr/>
        </p:nvSpPr>
        <p:spPr>
          <a:xfrm rot="16200000">
            <a:off x="-2853895" y="2936250"/>
            <a:ext cx="6329587" cy="4570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ЦЕЛЬ 1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ВЫСОКОЕ КАЧЕСТВО ЖИЗНИ НАСЕЛЕНИЯ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440" y="1"/>
            <a:ext cx="3072481" cy="63295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b="1" dirty="0">
                <a:solidFill>
                  <a:srgbClr val="C00000"/>
                </a:solidFill>
              </a:rPr>
              <a:t>Основные задачи: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b="1" dirty="0" smtClean="0">
                <a:solidFill>
                  <a:srgbClr val="002060"/>
                </a:solidFill>
              </a:rPr>
              <a:t>* </a:t>
            </a:r>
            <a:r>
              <a:rPr lang="ru-RU" sz="1400" b="1" dirty="0">
                <a:solidFill>
                  <a:srgbClr val="002060"/>
                </a:solidFill>
              </a:rPr>
              <a:t>Обеспечение сбалансированного и эффективного рынка труда</a:t>
            </a:r>
          </a:p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</a:rPr>
              <a:t>* Обеспечение высокого качества и доступности образования</a:t>
            </a:r>
          </a:p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</a:rPr>
              <a:t>* Сохранение и укрепление здоровья населения</a:t>
            </a:r>
          </a:p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</a:rPr>
              <a:t>* Создание условий для развития физической культуры и спорта, эффективной молодёжной политики</a:t>
            </a:r>
          </a:p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</a:rPr>
              <a:t>* Развитие сферы культуры</a:t>
            </a:r>
          </a:p>
          <a:p>
            <a:pPr lvl="1"/>
            <a:endParaRPr lang="ru-RU" sz="1400" b="1" dirty="0">
              <a:solidFill>
                <a:srgbClr val="002060"/>
              </a:solidFill>
            </a:endParaRPr>
          </a:p>
          <a:p>
            <a:pPr lvl="1"/>
            <a:r>
              <a:rPr lang="ru-RU" sz="1400" b="1" dirty="0">
                <a:solidFill>
                  <a:srgbClr val="002060"/>
                </a:solidFill>
              </a:rPr>
              <a:t>* Содействие улучшению жилищных условий и повышению доступности жилья</a:t>
            </a:r>
          </a:p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</a:rPr>
              <a:t>* Создание благоприятных условий для развития и сохранения окружающей среды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37" y="-34477"/>
            <a:ext cx="2813848" cy="2332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31" y="3685632"/>
            <a:ext cx="2733808" cy="1939758"/>
          </a:xfrm>
          <a:prstGeom prst="rect">
            <a:avLst/>
          </a:prstGeom>
        </p:spPr>
      </p:pic>
      <p:pic>
        <p:nvPicPr>
          <p:cNvPr id="2050" name="Picture 2" descr="В Кыргызстане одобрена стратегия охраны и укрепления здоровья населения до  2020 года — K-Ne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87" y="5173382"/>
            <a:ext cx="2714855" cy="1736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8" name="Скругленный прямоугольник 7"/>
          <p:cNvSpPr/>
          <p:nvPr/>
        </p:nvSpPr>
        <p:spPr>
          <a:xfrm>
            <a:off x="3722544" y="188640"/>
            <a:ext cx="2961857" cy="66431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Уровень зарегистрированной безработицы к тру­доспособному населению на конец отчетного </a:t>
            </a:r>
            <a:r>
              <a:rPr lang="ru-RU" sz="1200" b="1" dirty="0" smtClean="0">
                <a:solidFill>
                  <a:schemeClr val="tx1"/>
                </a:solidFill>
              </a:rPr>
              <a:t>пе­риода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859919" y="644239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1,7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638010" y="338335"/>
            <a:ext cx="668428" cy="21245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1,6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8387734" y="41878"/>
            <a:ext cx="686980" cy="199191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1,4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5774008">
            <a:off x="7240879" y="93600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15774008">
            <a:off x="7993040" y="-142712"/>
            <a:ext cx="246957" cy="585034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8752" y="884180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636802" y="544392"/>
            <a:ext cx="627858" cy="22223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17060" y="251609"/>
            <a:ext cx="617629" cy="1875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73138" y="1806133"/>
            <a:ext cx="2886823" cy="48059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Темп роста </a:t>
            </a:r>
            <a:r>
              <a:rPr lang="ru-RU" sz="1200" b="1" dirty="0" smtClean="0">
                <a:solidFill>
                  <a:schemeClr val="tx1"/>
                </a:solidFill>
              </a:rPr>
              <a:t>заработной платы по кругу  крупных и средних организаций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6859919" y="1894452"/>
            <a:ext cx="647248" cy="27780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107,1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44483" y="2130795"/>
            <a:ext cx="627858" cy="17910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 rot="15325599">
            <a:off x="7409952" y="1357481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7669490" y="1665344"/>
            <a:ext cx="690057" cy="256398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107,5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8406831" y="1404670"/>
            <a:ext cx="667883" cy="278609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313,4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 rot="15062319">
            <a:off x="8084904" y="1096363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691689" y="1923501"/>
            <a:ext cx="644540" cy="203930"/>
          </a:xfrm>
          <a:prstGeom prst="roundRect">
            <a:avLst>
              <a:gd name="adj" fmla="val 240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442850" y="1679139"/>
            <a:ext cx="591839" cy="21836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68928" y="2438549"/>
            <a:ext cx="2894130" cy="1055793"/>
          </a:xfrm>
          <a:prstGeom prst="roundRect">
            <a:avLst>
              <a:gd name="adj" fmla="val 17812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Доля муниципальных образовательных учрежде­ний, соответствующих современным требованиям обучения, в общем количестве общеобразователь­ных </a:t>
            </a:r>
            <a:r>
              <a:rPr lang="ru-RU" sz="1200" b="1" dirty="0" smtClean="0">
                <a:solidFill>
                  <a:schemeClr val="tx1"/>
                </a:solidFill>
              </a:rPr>
              <a:t>учреждений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89366" y="2995975"/>
            <a:ext cx="748322" cy="224463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72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7652363" y="2725585"/>
            <a:ext cx="748322" cy="21151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90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8389917" y="2463708"/>
            <a:ext cx="748322" cy="23372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98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959987" y="3202332"/>
            <a:ext cx="607079" cy="194274"/>
          </a:xfrm>
          <a:prstGeom prst="roundRect">
            <a:avLst>
              <a:gd name="adj" fmla="val 2519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 rot="10800000" flipV="1">
            <a:off x="7691689" y="2927805"/>
            <a:ext cx="690919" cy="184541"/>
          </a:xfrm>
          <a:prstGeom prst="roundRect">
            <a:avLst>
              <a:gd name="adj" fmla="val 240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479162" y="2692869"/>
            <a:ext cx="595552" cy="1747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8" name="Выгнутая вправо стрелка 47"/>
          <p:cNvSpPr/>
          <p:nvPr/>
        </p:nvSpPr>
        <p:spPr>
          <a:xfrm rot="15325599">
            <a:off x="7292350" y="2394207"/>
            <a:ext cx="257325" cy="636832"/>
          </a:xfrm>
          <a:prstGeom prst="curvedLeftArrow">
            <a:avLst>
              <a:gd name="adj1" fmla="val 25000"/>
              <a:gd name="adj2" fmla="val 11922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73138" y="3688915"/>
            <a:ext cx="2911263" cy="57108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Коэффициент естественного прироста (убыли) на 1 тыс. человек населения</a:t>
            </a:r>
          </a:p>
        </p:txBody>
      </p:sp>
      <p:sp>
        <p:nvSpPr>
          <p:cNvPr id="52" name="Шестиугольник 51"/>
          <p:cNvSpPr/>
          <p:nvPr/>
        </p:nvSpPr>
        <p:spPr>
          <a:xfrm>
            <a:off x="6924783" y="3846364"/>
            <a:ext cx="677700" cy="21139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-7,0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53" name="Шестиугольник 52"/>
          <p:cNvSpPr/>
          <p:nvPr/>
        </p:nvSpPr>
        <p:spPr>
          <a:xfrm>
            <a:off x="7727734" y="3633896"/>
            <a:ext cx="672951" cy="22921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-5,0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54" name="Шестиугольник 53"/>
          <p:cNvSpPr/>
          <p:nvPr/>
        </p:nvSpPr>
        <p:spPr>
          <a:xfrm>
            <a:off x="8446575" y="3408547"/>
            <a:ext cx="657653" cy="24104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-2,0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56" name="Выгнутая вправо стрелка 55"/>
          <p:cNvSpPr/>
          <p:nvPr/>
        </p:nvSpPr>
        <p:spPr>
          <a:xfrm rot="15325599">
            <a:off x="7454459" y="3322080"/>
            <a:ext cx="255966" cy="607557"/>
          </a:xfrm>
          <a:prstGeom prst="curvedLeftArrow">
            <a:avLst>
              <a:gd name="adj1" fmla="val 25000"/>
              <a:gd name="adj2" fmla="val 11922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Выгнутая вправо стрелка 57"/>
          <p:cNvSpPr/>
          <p:nvPr/>
        </p:nvSpPr>
        <p:spPr>
          <a:xfrm rot="15325599">
            <a:off x="8158375" y="3113366"/>
            <a:ext cx="255966" cy="575783"/>
          </a:xfrm>
          <a:prstGeom prst="curvedLeftArrow">
            <a:avLst>
              <a:gd name="adj1" fmla="val 25000"/>
              <a:gd name="adj2" fmla="val 119224"/>
              <a:gd name="adj3" fmla="val 19532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 rot="10800000" flipV="1">
            <a:off x="6959987" y="4055841"/>
            <a:ext cx="607079" cy="157787"/>
          </a:xfrm>
          <a:prstGeom prst="roundRect">
            <a:avLst>
              <a:gd name="adj" fmla="val 2519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 rot="10800000" flipV="1">
            <a:off x="7727733" y="3889324"/>
            <a:ext cx="689327" cy="230425"/>
          </a:xfrm>
          <a:prstGeom prst="roundRect">
            <a:avLst>
              <a:gd name="adj" fmla="val 2409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794793" y="4759482"/>
            <a:ext cx="2945328" cy="49291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Удельный вес населения, систематически занимающегося физической культурой и спортом</a:t>
            </a:r>
          </a:p>
        </p:txBody>
      </p:sp>
      <p:sp>
        <p:nvSpPr>
          <p:cNvPr id="68" name="Шестиугольник 67"/>
          <p:cNvSpPr/>
          <p:nvPr/>
        </p:nvSpPr>
        <p:spPr>
          <a:xfrm>
            <a:off x="6927512" y="4784863"/>
            <a:ext cx="709290" cy="23669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44,8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69" name="Шестиугольник 68"/>
          <p:cNvSpPr/>
          <p:nvPr/>
        </p:nvSpPr>
        <p:spPr>
          <a:xfrm>
            <a:off x="7775061" y="4675372"/>
            <a:ext cx="642704" cy="231221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52,0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70" name="Шестиугольник 69"/>
          <p:cNvSpPr/>
          <p:nvPr/>
        </p:nvSpPr>
        <p:spPr>
          <a:xfrm>
            <a:off x="8442850" y="4469295"/>
            <a:ext cx="638145" cy="231221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60,0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71" name="Выгнутая вправо стрелка 70"/>
          <p:cNvSpPr/>
          <p:nvPr/>
        </p:nvSpPr>
        <p:spPr>
          <a:xfrm rot="15325599">
            <a:off x="7437059" y="4286058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Выгнутая вправо стрелка 71"/>
          <p:cNvSpPr/>
          <p:nvPr/>
        </p:nvSpPr>
        <p:spPr>
          <a:xfrm rot="15325599">
            <a:off x="8296935" y="4088688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 rot="10800000" flipV="1">
            <a:off x="6984932" y="5014345"/>
            <a:ext cx="617550" cy="246040"/>
          </a:xfrm>
          <a:prstGeom prst="roundRect">
            <a:avLst>
              <a:gd name="adj" fmla="val 2519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 rot="10800000" flipV="1">
            <a:off x="7721971" y="3872067"/>
            <a:ext cx="661898" cy="159553"/>
          </a:xfrm>
          <a:prstGeom prst="roundRect">
            <a:avLst>
              <a:gd name="adj" fmla="val 240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 rot="10800000" flipV="1">
            <a:off x="7789873" y="4913672"/>
            <a:ext cx="607079" cy="190407"/>
          </a:xfrm>
          <a:prstGeom prst="roundRect">
            <a:avLst>
              <a:gd name="adj" fmla="val 2519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485443" y="3633993"/>
            <a:ext cx="595552" cy="1747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8473900" y="4699497"/>
            <a:ext cx="595552" cy="1747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94793" y="5668228"/>
            <a:ext cx="2934836" cy="5668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Общая площадь жилых помещений, приходящаяся в среднем на 1 </a:t>
            </a:r>
            <a:r>
              <a:rPr lang="ru-RU" sz="1200" b="1" dirty="0" smtClean="0">
                <a:solidFill>
                  <a:schemeClr val="tx1"/>
                </a:solidFill>
              </a:rPr>
              <a:t>жителя, кв.м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0" name="Шестиугольник 79"/>
          <p:cNvSpPr/>
          <p:nvPr/>
        </p:nvSpPr>
        <p:spPr>
          <a:xfrm>
            <a:off x="6901589" y="5775686"/>
            <a:ext cx="709290" cy="23669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24,5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 rot="10800000" flipV="1">
            <a:off x="6954751" y="6004373"/>
            <a:ext cx="617550" cy="246040"/>
          </a:xfrm>
          <a:prstGeom prst="roundRect">
            <a:avLst>
              <a:gd name="adj" fmla="val 2519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82" name="Шестиугольник 81"/>
          <p:cNvSpPr/>
          <p:nvPr/>
        </p:nvSpPr>
        <p:spPr>
          <a:xfrm>
            <a:off x="7716024" y="5548157"/>
            <a:ext cx="643523" cy="23669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24,6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 rot="10800000" flipV="1">
            <a:off x="7744262" y="5791396"/>
            <a:ext cx="598609" cy="246040"/>
          </a:xfrm>
          <a:prstGeom prst="roundRect">
            <a:avLst>
              <a:gd name="adj" fmla="val 2519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84" name="Шестиугольник 83"/>
          <p:cNvSpPr/>
          <p:nvPr/>
        </p:nvSpPr>
        <p:spPr>
          <a:xfrm>
            <a:off x="8427098" y="5274479"/>
            <a:ext cx="638146" cy="23669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24,8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 rot="10800000" flipV="1">
            <a:off x="8478982" y="5509522"/>
            <a:ext cx="590470" cy="238890"/>
          </a:xfrm>
          <a:prstGeom prst="roundRect">
            <a:avLst>
              <a:gd name="adj" fmla="val 25199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86" name="Выгнутая вправо стрелка 85"/>
          <p:cNvSpPr/>
          <p:nvPr/>
        </p:nvSpPr>
        <p:spPr>
          <a:xfrm rot="15325599">
            <a:off x="7402414" y="5262202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Выгнутая вправо стрелка 87"/>
          <p:cNvSpPr/>
          <p:nvPr/>
        </p:nvSpPr>
        <p:spPr>
          <a:xfrm rot="15325599">
            <a:off x="8179780" y="5002729"/>
            <a:ext cx="231790" cy="608144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Выгнутая вправо стрелка 78"/>
          <p:cNvSpPr/>
          <p:nvPr/>
        </p:nvSpPr>
        <p:spPr>
          <a:xfrm rot="15325599">
            <a:off x="8117822" y="2114396"/>
            <a:ext cx="257325" cy="636832"/>
          </a:xfrm>
          <a:prstGeom prst="curvedLeftArrow">
            <a:avLst>
              <a:gd name="adj1" fmla="val 25000"/>
              <a:gd name="adj2" fmla="val 11922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нвестиции денег: виды. Как начать инвестировать в Казахстане в 2020 год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" y="3737210"/>
            <a:ext cx="3685386" cy="253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Тенденции развития промышленности России - Экономика, финансы, обще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97" y="3091992"/>
            <a:ext cx="5316474" cy="31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Перспективы развития сельского хозяйства в России в 2016–2018 годы. -  Agrovesti.net | АП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71" y="-3121"/>
            <a:ext cx="5562500" cy="3212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-33557" y="6261320"/>
            <a:ext cx="6693789" cy="523219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Скругленный прямоугольник 2"/>
          <p:cNvSpPr/>
          <p:nvPr/>
        </p:nvSpPr>
        <p:spPr>
          <a:xfrm rot="16200000">
            <a:off x="-2714234" y="2911518"/>
            <a:ext cx="6048672" cy="458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ЦЕЛЬ 2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КОНКУРЕНТНОСПОСОБНАЯ ЭКОНОМИКА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637850" y="41264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63" y="-3566"/>
            <a:ext cx="3277542" cy="40882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Основные задачи: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* Формирование благоприятного инвестиционного климата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 Развитие промышленности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  Развитие сельского хозяйства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  Создание благоприятных условий для развития туризма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  Развитие малого  и среднего предпринимательства и расширение сфер его деятельности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AutoShape 2" descr="Развитие предпринимательства. Потребительский ры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ерспективы развития сельского хозяйства в России в 2016–2018 годы. -  Agrovesti.net | АП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Развитие инвестиций в России: история и перспектив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Рост экономики: ВВП увеличился на 6,3 процента :: Экономика и бизнес ::  AVA.M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79" y="4209906"/>
            <a:ext cx="168592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961262" y="451038"/>
            <a:ext cx="2471055" cy="8756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61262" y="1707372"/>
            <a:ext cx="2493252" cy="9140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Индекс промышленного производства по полному кругу </a:t>
            </a:r>
            <a:r>
              <a:rPr lang="ru-RU" sz="1400" b="1" dirty="0" smtClean="0"/>
              <a:t>организаций</a:t>
            </a:r>
            <a:r>
              <a:rPr lang="en-GB" sz="1400" b="1" dirty="0" smtClean="0"/>
              <a:t>,%</a:t>
            </a:r>
            <a:endParaRPr lang="ru-RU" sz="1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39982" y="855049"/>
            <a:ext cx="2516772" cy="20901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Индекс физического объема продукции сельского хозяйства во всех категориях </a:t>
            </a:r>
            <a:r>
              <a:rPr lang="ru-RU" sz="1400" b="1" dirty="0" smtClean="0"/>
              <a:t>хозяйств</a:t>
            </a:r>
            <a:r>
              <a:rPr lang="en-GB" sz="1400" b="1" dirty="0" smtClean="0"/>
              <a:t>,%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1262" y="3060858"/>
            <a:ext cx="2494575" cy="120631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Объем инвестиций в основной капитал в расчете на душу </a:t>
            </a:r>
            <a:r>
              <a:rPr lang="ru-RU" sz="1400" b="1" dirty="0" smtClean="0"/>
              <a:t>населения</a:t>
            </a:r>
            <a:r>
              <a:rPr lang="en-US" sz="1400" b="1" dirty="0" smtClean="0"/>
              <a:t>, </a:t>
            </a:r>
            <a:r>
              <a:rPr lang="ru-RU" sz="1400" b="1" dirty="0" smtClean="0"/>
              <a:t>тыс. руб. </a:t>
            </a:r>
            <a:endParaRPr lang="ru-RU" sz="1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6643" y="4686195"/>
            <a:ext cx="2540292" cy="120631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Численность занятых в сфере малого и среднего предпринимательства, включая индивидуальных предпринимателей</a:t>
            </a:r>
            <a:r>
              <a:rPr lang="en-GB" sz="1400" b="1" dirty="0" smtClean="0"/>
              <a:t>, </a:t>
            </a:r>
            <a:r>
              <a:rPr lang="ru-RU" sz="1400" b="1" dirty="0" smtClean="0"/>
              <a:t>ед.</a:t>
            </a:r>
            <a:endParaRPr lang="ru-RU" sz="1400" b="1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6859919" y="644239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110,7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68752" y="884180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14620823">
            <a:off x="7240879" y="93600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7665989" y="392447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100,7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8482425" y="126204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101,7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667655" y="630330"/>
            <a:ext cx="648072" cy="16855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482425" y="347099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1" name="Выгнутая вправо стрелка 30"/>
          <p:cNvSpPr/>
          <p:nvPr/>
        </p:nvSpPr>
        <p:spPr>
          <a:xfrm rot="14479225">
            <a:off x="8076870" y="-163196"/>
            <a:ext cx="218204" cy="580892"/>
          </a:xfrm>
          <a:prstGeom prst="curvedLeftArrow">
            <a:avLst>
              <a:gd name="adj1" fmla="val 25000"/>
              <a:gd name="adj2" fmla="val 5290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6862740" y="1942674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96,5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78594" y="2179746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7665988" y="1718379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100,0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8406010" y="1514305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102,0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36" name="Выгнутая вправо стрелка 35"/>
          <p:cNvSpPr/>
          <p:nvPr/>
        </p:nvSpPr>
        <p:spPr>
          <a:xfrm rot="14620823">
            <a:off x="7380715" y="1366981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 rot="14620823">
            <a:off x="8192969" y="1169785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87869" y="1942603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436571" y="1742737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78594" y="3468471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0,017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7621439" y="3300604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0,014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8370180" y="3067632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</a:rPr>
              <a:t>0,016</a:t>
            </a:r>
            <a:endParaRPr lang="ru-RU" sz="1050" b="1" dirty="0">
              <a:solidFill>
                <a:srgbClr val="C00000"/>
              </a:solidFill>
            </a:endParaRPr>
          </a:p>
        </p:txBody>
      </p:sp>
      <p:sp>
        <p:nvSpPr>
          <p:cNvPr id="43" name="Выгнутая вправо стрелка 42"/>
          <p:cNvSpPr/>
          <p:nvPr/>
        </p:nvSpPr>
        <p:spPr>
          <a:xfrm rot="14620823">
            <a:off x="7370930" y="2916681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Выгнутая вправо стрелка 43"/>
          <p:cNvSpPr/>
          <p:nvPr/>
        </p:nvSpPr>
        <p:spPr>
          <a:xfrm rot="14620823">
            <a:off x="8122032" y="2711712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68752" y="3704978"/>
            <a:ext cx="622808" cy="1435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634669" y="3518303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370180" y="3300604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862739" y="4851928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1591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03033" y="5072053"/>
            <a:ext cx="622808" cy="1435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0" name="Шестиугольник 49"/>
          <p:cNvSpPr/>
          <p:nvPr/>
        </p:nvSpPr>
        <p:spPr>
          <a:xfrm>
            <a:off x="7621439" y="4655599"/>
            <a:ext cx="649724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1613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51" name="Шестиугольник 50"/>
          <p:cNvSpPr/>
          <p:nvPr/>
        </p:nvSpPr>
        <p:spPr>
          <a:xfrm>
            <a:off x="8406010" y="4325685"/>
            <a:ext cx="658420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1842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23286" y="4871744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434385" y="4556564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4" name="Выгнутая вправо стрелка 53"/>
          <p:cNvSpPr/>
          <p:nvPr/>
        </p:nvSpPr>
        <p:spPr>
          <a:xfrm rot="14620823">
            <a:off x="7289600" y="4269461"/>
            <a:ext cx="245716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право стрелка 54"/>
          <p:cNvSpPr/>
          <p:nvPr/>
        </p:nvSpPr>
        <p:spPr>
          <a:xfrm rot="14620823">
            <a:off x="7294331" y="4269462"/>
            <a:ext cx="245716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Выгнутая вправо стрелка 55"/>
          <p:cNvSpPr/>
          <p:nvPr/>
        </p:nvSpPr>
        <p:spPr>
          <a:xfrm rot="14620823">
            <a:off x="8135869" y="4024708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Из чего состоит блочно-модульная котель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92" y="3429000"/>
            <a:ext cx="5791039" cy="33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троительство тепловой сети — Rmnt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12976"/>
            <a:ext cx="4056386" cy="32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а ремонт дорог в 2021 году проголосовали более 76 тыс жителей Подмосковья  – Москва 24, 30.08.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18" y="10264"/>
            <a:ext cx="6189682" cy="35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34025" y="4077072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22225" y="6381327"/>
            <a:ext cx="6926039" cy="504967"/>
            <a:chOff x="-1" y="6334779"/>
            <a:chExt cx="4578522" cy="523220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523220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/>
        </p:nvSpPr>
        <p:spPr>
          <a:xfrm rot="16200000">
            <a:off x="-2772550" y="2853202"/>
            <a:ext cx="6165304" cy="458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ЦЕЛЬ 3             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РАЗВИТАЯ ИНФРАСТРУКТУРА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3" y="0"/>
            <a:ext cx="2736303" cy="3429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Основные задачи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*Сохранение </a:t>
            </a:r>
            <a:r>
              <a:rPr lang="ru-RU" sz="1600" b="1" dirty="0">
                <a:solidFill>
                  <a:srgbClr val="002060"/>
                </a:solidFill>
              </a:rPr>
              <a:t>и развитие транспортной </a:t>
            </a:r>
            <a:r>
              <a:rPr lang="ru-RU" sz="1600" b="1" dirty="0" smtClean="0">
                <a:solidFill>
                  <a:srgbClr val="002060"/>
                </a:solidFill>
              </a:rPr>
              <a:t>инфраструктуры</a:t>
            </a: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*Модернизация </a:t>
            </a:r>
            <a:r>
              <a:rPr lang="ru-RU" sz="1600" b="1" dirty="0">
                <a:solidFill>
                  <a:srgbClr val="002060"/>
                </a:solidFill>
              </a:rPr>
              <a:t>и развитие коммунальной и энергетической </a:t>
            </a:r>
            <a:r>
              <a:rPr lang="ru-RU" sz="1600" b="1" dirty="0" smtClean="0">
                <a:solidFill>
                  <a:srgbClr val="002060"/>
                </a:solidFill>
              </a:rPr>
              <a:t>инфраструктуры</a:t>
            </a: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*Развитие </a:t>
            </a:r>
            <a:r>
              <a:rPr lang="ru-RU" sz="1600" b="1" dirty="0">
                <a:solidFill>
                  <a:srgbClr val="002060"/>
                </a:solidFill>
              </a:rPr>
              <a:t>потребительского рынка</a:t>
            </a:r>
          </a:p>
        </p:txBody>
      </p:sp>
      <p:pic>
        <p:nvPicPr>
          <p:cNvPr id="21" name="Рисунок 20" descr="Потребительский рынок края демонстрирует позитивную динамику развития в  текущем году | Администрация города Рубцовска Алтайского края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99" y="2534202"/>
            <a:ext cx="412121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495603" y="188641"/>
            <a:ext cx="2895783" cy="176380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Удельный вес автомобильных дорог общего пользования местного значения, соответствующих нормативным требованиям по транспортно-эксплуатационным показателям, в общей протяженности сети автомобильных дорог общего пользования местного </a:t>
            </a:r>
            <a:r>
              <a:rPr lang="ru-RU" sz="1200" b="1" dirty="0" smtClean="0"/>
              <a:t>значения, %</a:t>
            </a: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26092" y="2451312"/>
            <a:ext cx="2810851" cy="8756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Удельный вес площади жилищного фонда, оборудованной водопроводом, в общей площади жилого </a:t>
            </a:r>
            <a:r>
              <a:rPr lang="ru-RU" sz="1200" b="1" dirty="0" smtClean="0"/>
              <a:t>фонда,%</a:t>
            </a:r>
            <a:endParaRPr lang="ru-RU" sz="1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1350" y="3950245"/>
            <a:ext cx="2436366" cy="8756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Оборот розничной торговли на душу населения (по крупным и средним организациям), 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1351" y="5416582"/>
            <a:ext cx="2471055" cy="99652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Объем платных услуг на душу населения (по крупным и средним организациям), тыс. руб.</a:t>
            </a:r>
          </a:p>
        </p:txBody>
      </p:sp>
      <p:sp>
        <p:nvSpPr>
          <p:cNvPr id="22" name="Шестиугольник 21"/>
          <p:cNvSpPr/>
          <p:nvPr/>
        </p:nvSpPr>
        <p:spPr>
          <a:xfrm>
            <a:off x="6545128" y="769881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39,4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64517" y="994874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7402428" y="490825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40,0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8255053" y="262228"/>
            <a:ext cx="683568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41,0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2122" y="734658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82908" y="498253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4620823">
            <a:off x="7053299" y="209636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право стрелка 30"/>
          <p:cNvSpPr/>
          <p:nvPr/>
        </p:nvSpPr>
        <p:spPr>
          <a:xfrm rot="14620823">
            <a:off x="7944207" y="-53434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6629157" y="2830180"/>
            <a:ext cx="671779" cy="25247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72,2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7495439" y="2568987"/>
            <a:ext cx="688271" cy="253591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72,5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8320368" y="2294338"/>
            <a:ext cx="671779" cy="25247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73,0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51118" y="3082652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23137" y="2830180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333173" y="2534755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8" name="Выгнутая вправо стрелка 37"/>
          <p:cNvSpPr/>
          <p:nvPr/>
        </p:nvSpPr>
        <p:spPr>
          <a:xfrm rot="14620823">
            <a:off x="7253487" y="3636337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 rot="14620823">
            <a:off x="7981170" y="1971228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656083" y="4175518"/>
            <a:ext cx="671779" cy="25247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35,7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7501176" y="3981360"/>
            <a:ext cx="671779" cy="25247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32,8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8286729" y="3773002"/>
            <a:ext cx="671779" cy="25247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35,3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705607" y="4429613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523137" y="4237782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304749" y="4008148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6" name="Выгнутая вправо стрелка 45"/>
          <p:cNvSpPr/>
          <p:nvPr/>
        </p:nvSpPr>
        <p:spPr>
          <a:xfrm rot="14620823">
            <a:off x="7234195" y="2215260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право стрелка 46"/>
          <p:cNvSpPr/>
          <p:nvPr/>
        </p:nvSpPr>
        <p:spPr>
          <a:xfrm rot="14620823">
            <a:off x="8090053" y="3448943"/>
            <a:ext cx="231790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702387" y="5491682"/>
            <a:ext cx="671779" cy="25247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6,5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732981" y="5744154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558768" y="5516210"/>
            <a:ext cx="627858" cy="2078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1" name="Шестиугольник 50"/>
          <p:cNvSpPr/>
          <p:nvPr/>
        </p:nvSpPr>
        <p:spPr>
          <a:xfrm>
            <a:off x="7534468" y="5266552"/>
            <a:ext cx="671779" cy="25247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6,0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2" name="Шестиугольник 51"/>
          <p:cNvSpPr/>
          <p:nvPr/>
        </p:nvSpPr>
        <p:spPr>
          <a:xfrm>
            <a:off x="8335740" y="5014141"/>
            <a:ext cx="671779" cy="252472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6,7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366549" y="5257277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4" name="Выгнутая вправо стрелка 53"/>
          <p:cNvSpPr/>
          <p:nvPr/>
        </p:nvSpPr>
        <p:spPr>
          <a:xfrm rot="14620823">
            <a:off x="7234195" y="2207611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nsidernews.info/wp-content/uploads/2019/11/osenka-678x3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70" y="-22778"/>
            <a:ext cx="6001730" cy="340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Реализация принципов и механизмов открытости с учетом стратегического  планирования региона на основе ТИС Томской област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6" y="2915740"/>
            <a:ext cx="8678193" cy="383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 bwMode="auto">
          <a:xfrm>
            <a:off x="1835696" y="4489956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22226" y="6381327"/>
            <a:ext cx="6605338" cy="504967"/>
            <a:chOff x="-1" y="6334779"/>
            <a:chExt cx="4578522" cy="523220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523220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/>
        </p:nvSpPr>
        <p:spPr>
          <a:xfrm rot="16200000">
            <a:off x="-2920888" y="2920887"/>
            <a:ext cx="6381327" cy="539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ЦЕЛЬ 4                        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ЭФФЕКТИВНОЕ УПАВЛЕНИЕ        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3" y="0"/>
            <a:ext cx="2736303" cy="4694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</a:t>
            </a:r>
            <a:r>
              <a:rPr lang="ru-RU" b="1" dirty="0">
                <a:solidFill>
                  <a:srgbClr val="C00000"/>
                </a:solidFill>
              </a:rPr>
              <a:t>задачи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002060"/>
                </a:solidFill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</a:rPr>
              <a:t>эффективности и открытости деятельности органов местного самоуправления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</a:t>
            </a:r>
            <a:r>
              <a:rPr lang="ru-RU" sz="1600" b="1" dirty="0">
                <a:solidFill>
                  <a:srgbClr val="002060"/>
                </a:solidFill>
              </a:rPr>
              <a:t>Совершенствование системы управления муниципальными финансами и муниципальным </a:t>
            </a:r>
            <a:r>
              <a:rPr lang="ru-RU" sz="1600" b="1" dirty="0" smtClean="0">
                <a:solidFill>
                  <a:srgbClr val="002060"/>
                </a:solidFill>
              </a:rPr>
              <a:t>имуществом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 </a:t>
            </a:r>
            <a:r>
              <a:rPr lang="ru-RU" sz="1600" b="1" dirty="0">
                <a:solidFill>
                  <a:srgbClr val="002060"/>
                </a:solidFill>
              </a:rPr>
              <a:t>Совершенствование системы оказания муниципальных услуг, в том числе в электронном </a:t>
            </a:r>
            <a:r>
              <a:rPr lang="ru-RU" sz="1600" b="1" dirty="0" smtClean="0">
                <a:solidFill>
                  <a:srgbClr val="002060"/>
                </a:solidFill>
              </a:rPr>
              <a:t>виде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2606" y="821862"/>
            <a:ext cx="2810851" cy="13282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Удовлетворенность населения деятельностью органов местного </a:t>
            </a:r>
            <a:r>
              <a:rPr lang="ru-RU" sz="1400" b="1" dirty="0" smtClean="0">
                <a:solidFill>
                  <a:schemeClr val="bg1"/>
                </a:solidFill>
              </a:rPr>
              <a:t>самоуправления, 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0535" y="2276872"/>
            <a:ext cx="2810851" cy="14758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Доля налоговых и неналоговых доходов местного бюджета в общем объеме доходов бюджета муниципального образования, %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6297592" y="1680435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93715" y="1900160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7235365" y="1440909"/>
            <a:ext cx="647247" cy="199233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8105972" y="1178515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67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60189" y="1630671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29079" y="1401813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14620823">
            <a:off x="6859967" y="1142062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 rot="14620823">
            <a:off x="7904552" y="829513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6297591" y="3404183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97591" y="3641760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7287465" y="3140111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34,8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97160" y="3355711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8167487" y="2793399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36,6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188554" y="3021694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34" name="Выгнутая вправо стрелка 33"/>
          <p:cNvSpPr/>
          <p:nvPr/>
        </p:nvSpPr>
        <p:spPr>
          <a:xfrm rot="14620823">
            <a:off x="6885222" y="2792649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6" name="Выгнутая вправо стрелка 35"/>
          <p:cNvSpPr/>
          <p:nvPr/>
        </p:nvSpPr>
        <p:spPr>
          <a:xfrm rot="14620823">
            <a:off x="7805428" y="2489453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350535" y="4107292"/>
            <a:ext cx="2974350" cy="18291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Доля муниципальных услуг, предоставляемых органом местного самоуправления, информация о которых внесена в федеральную государственную информационную систему «Федеральный реестр государственных и муниципальных услуг (функций)», %</a:t>
            </a:r>
          </a:p>
        </p:txBody>
      </p:sp>
      <p:sp>
        <p:nvSpPr>
          <p:cNvPr id="38" name="Шестиугольник 37"/>
          <p:cNvSpPr/>
          <p:nvPr/>
        </p:nvSpPr>
        <p:spPr>
          <a:xfrm>
            <a:off x="6305497" y="5370387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100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18418" y="5605112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7235365" y="4977190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100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8195559" y="4707576"/>
            <a:ext cx="647247" cy="196369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100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243844" y="5207399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224643" y="4891784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4" name="Выгнутая вправо стрелка 43"/>
          <p:cNvSpPr/>
          <p:nvPr/>
        </p:nvSpPr>
        <p:spPr>
          <a:xfrm rot="14620823">
            <a:off x="6823482" y="4690696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5" name="Выгнутая вправо стрелка 44"/>
          <p:cNvSpPr/>
          <p:nvPr/>
        </p:nvSpPr>
        <p:spPr>
          <a:xfrm rot="14620823">
            <a:off x="7836808" y="4357539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именение информационно-коммуникационных технологий на уроках математики и  физики при реализации требований ФГОС — Уголок математики и физ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" y="22285"/>
            <a:ext cx="9144000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34025" y="4077072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-15023" y="6256943"/>
            <a:ext cx="6461769" cy="601057"/>
            <a:chOff x="-1" y="6334779"/>
            <a:chExt cx="4578522" cy="523220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523220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/>
        </p:nvSpPr>
        <p:spPr>
          <a:xfrm rot="16200000">
            <a:off x="-2772550" y="2853202"/>
            <a:ext cx="6165304" cy="458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ЦЕЛЬ 5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РАЗВИТИЕ ИНФОРМАЦИОННОГО ОБЩЕСТВА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3" y="-1"/>
            <a:ext cx="2736303" cy="40770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Основные задачи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*</a:t>
            </a:r>
            <a:r>
              <a:rPr lang="ru-RU" sz="1600" b="1" dirty="0">
                <a:solidFill>
                  <a:srgbClr val="002060"/>
                </a:solidFill>
              </a:rPr>
              <a:t>Применение информационных и коммуникационных технологий для развития социальной сферы, системы муниципального управления, взаимодействия граждан и государства, бизнеса и государства, формирования новой технологической основы в </a:t>
            </a:r>
            <a:r>
              <a:rPr lang="ru-RU" sz="1600" b="1" dirty="0" smtClean="0">
                <a:solidFill>
                  <a:srgbClr val="002060"/>
                </a:solidFill>
              </a:rPr>
              <a:t>экономике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1664" y="980728"/>
            <a:ext cx="3135083" cy="194421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Доля обеспеченности населенных пунктов района доступом к сети «Интернет», %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6632347" y="1809937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100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1669" y="2045026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2019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7506836" y="1412776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100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8379284" y="980728"/>
            <a:ext cx="647247" cy="22859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100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16531" y="1641373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2024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99876" y="1209325"/>
            <a:ext cx="627858" cy="1798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2035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14620823">
            <a:off x="7082089" y="1094161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14620823">
            <a:off x="8015127" y="651215"/>
            <a:ext cx="258523" cy="597695"/>
          </a:xfrm>
          <a:prstGeom prst="curvedLeftArrow">
            <a:avLst>
              <a:gd name="adj1" fmla="val 25000"/>
              <a:gd name="adj2" fmla="val 64556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Реализация стратегии развития предприятия: пошаговый алгорит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12844" y="4108464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22226" y="6311901"/>
            <a:ext cx="6565998" cy="523219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56843" cy="676667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Основные механизмы </a:t>
            </a:r>
            <a:r>
              <a:rPr lang="ru-RU" sz="2400" b="1" dirty="0">
                <a:solidFill>
                  <a:srgbClr val="002060"/>
                </a:solidFill>
              </a:rPr>
              <a:t>реализации Стратегии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744932"/>
            <a:ext cx="8712968" cy="73985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1. Формирование </a:t>
            </a:r>
            <a:r>
              <a:rPr lang="ru-RU" sz="1600" b="1" dirty="0">
                <a:solidFill>
                  <a:srgbClr val="002060"/>
                </a:solidFill>
              </a:rPr>
              <a:t>целостной системы стратегического планирования и управление развитием  муниципального образования </a:t>
            </a:r>
            <a:r>
              <a:rPr lang="ru-RU" sz="1600" b="1" dirty="0" err="1">
                <a:solidFill>
                  <a:srgbClr val="002060"/>
                </a:solidFill>
              </a:rPr>
              <a:t>Топчихинский</a:t>
            </a:r>
            <a:r>
              <a:rPr lang="ru-RU" sz="1600" b="1" dirty="0">
                <a:solidFill>
                  <a:srgbClr val="002060"/>
                </a:solidFill>
              </a:rPr>
              <a:t> район на основе программно-целевого метода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484785"/>
            <a:ext cx="2376264" cy="437216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Стратегия является основным документом, определяющим развитие </a:t>
            </a:r>
            <a:r>
              <a:rPr lang="ru-RU" sz="1600" b="1" dirty="0" err="1">
                <a:solidFill>
                  <a:srgbClr val="C00000"/>
                </a:solidFill>
              </a:rPr>
              <a:t>Топчихинского</a:t>
            </a:r>
            <a:r>
              <a:rPr lang="ru-RU" sz="1600" b="1" dirty="0">
                <a:solidFill>
                  <a:srgbClr val="C00000"/>
                </a:solidFill>
              </a:rPr>
              <a:t> района на долгосрочную перспективу, исходя из сложившейся социально-экономической ситуации, в увязке с основными приоритетами развития Алтайского края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flipH="1">
            <a:off x="3347863" y="1553049"/>
            <a:ext cx="2340766" cy="437216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Цели, задачи и стратегические приоритеты развития </a:t>
            </a:r>
            <a:r>
              <a:rPr lang="ru-RU" sz="1600" b="1" dirty="0" err="1">
                <a:solidFill>
                  <a:srgbClr val="002060"/>
                </a:solidFill>
              </a:rPr>
              <a:t>Топчихинского</a:t>
            </a:r>
            <a:r>
              <a:rPr lang="ru-RU" sz="1600" b="1" dirty="0">
                <a:solidFill>
                  <a:srgbClr val="002060"/>
                </a:solidFill>
              </a:rPr>
              <a:t> района, определенные в Стратегии, конкретизируются в муниципальных программах социально-экономической направленности и планируемых к реализации в инвестиционных проектах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1553049"/>
            <a:ext cx="2376264" cy="439623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Основным инструментом реализации Стратегии являются муниципальные программы на среднесрочную перспективу, в которых будут определены основные направления социально-экономической политики и система взаимосвязанных мероприятий, обеспечивающих увязку стратегического планирования с механизмами принятия бюджетных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015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" y="676667"/>
            <a:ext cx="9144000" cy="6181333"/>
          </a:xfrm>
          <a:prstGeom prst="rect">
            <a:avLst/>
          </a:prstGeom>
        </p:spPr>
      </p:pic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82780" y="6356766"/>
            <a:ext cx="6649460" cy="523219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0" y="0"/>
            <a:ext cx="9156843" cy="676667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Основные механизмы </a:t>
            </a:r>
            <a:r>
              <a:rPr lang="ru-RU" sz="2400" b="1" dirty="0">
                <a:solidFill>
                  <a:srgbClr val="002060"/>
                </a:solidFill>
              </a:rPr>
              <a:t>реализации Стратегии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836712"/>
            <a:ext cx="9036496" cy="57606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2. Повышение </a:t>
            </a:r>
            <a:r>
              <a:rPr lang="ru-RU" sz="1600" b="1" dirty="0">
                <a:solidFill>
                  <a:srgbClr val="002060"/>
                </a:solidFill>
              </a:rPr>
              <a:t>эффективности муниципального управления и развитие местного </a:t>
            </a:r>
            <a:r>
              <a:rPr lang="ru-RU" sz="1600" b="1" dirty="0" smtClean="0">
                <a:solidFill>
                  <a:srgbClr val="002060"/>
                </a:solidFill>
              </a:rPr>
              <a:t>самоуправления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3354" y="1438432"/>
            <a:ext cx="2088232" cy="2067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развитие </a:t>
            </a:r>
            <a:r>
              <a:rPr lang="ru-RU" sz="1400" b="1" dirty="0"/>
              <a:t>институтов гражданского общества и обеспечение активного участия населения в выработке важнейших решений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8" y="3869411"/>
            <a:ext cx="2088231" cy="2019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повышение исполнительской дисциплины, мотивации и ответственности за результат каждого муниципального служащего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48264" y="1408680"/>
            <a:ext cx="2088232" cy="2019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внедрение информационно-коммуникационных технологий в деятельность органов местного самоуправления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28185" y="3869411"/>
            <a:ext cx="2798822" cy="2019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совершенствование бюджетного процесса за счет расширения сферы применения программно-целевого метода и инструментов бюджетирования, ориентированного на результат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4" y="3874837"/>
            <a:ext cx="2088232" cy="2019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снижение административных барьеров, снижение уровня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13056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Государственно-частное партнёрство поможет развивать инфраструктуру в региона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620688"/>
            <a:ext cx="9135615" cy="6237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30516" y="6337441"/>
            <a:ext cx="6629716" cy="523219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9156843" cy="676667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Основные механизмы </a:t>
            </a:r>
            <a:r>
              <a:rPr lang="ru-RU" sz="2400" b="1" dirty="0">
                <a:solidFill>
                  <a:srgbClr val="002060"/>
                </a:solidFill>
              </a:rPr>
              <a:t>реализации Стратегии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4" y="836712"/>
            <a:ext cx="9036496" cy="57606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3354" y="781026"/>
            <a:ext cx="8913142" cy="6317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2060"/>
                </a:solidFill>
              </a:rPr>
              <a:t>3</a:t>
            </a:r>
            <a:r>
              <a:rPr lang="ru-RU" sz="1700" b="1" dirty="0" smtClean="0">
                <a:solidFill>
                  <a:srgbClr val="002060"/>
                </a:solidFill>
              </a:rPr>
              <a:t>.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Расширение </a:t>
            </a:r>
            <a:r>
              <a:rPr lang="ru-RU" sz="1700" b="1" dirty="0">
                <a:solidFill>
                  <a:srgbClr val="002060"/>
                </a:solidFill>
              </a:rPr>
              <a:t>сфер использования </a:t>
            </a:r>
            <a:r>
              <a:rPr lang="ru-RU" sz="1700" b="1" dirty="0" err="1">
                <a:solidFill>
                  <a:srgbClr val="002060"/>
                </a:solidFill>
              </a:rPr>
              <a:t>муниципально</a:t>
            </a:r>
            <a:r>
              <a:rPr lang="ru-RU" sz="1700" b="1" dirty="0">
                <a:solidFill>
                  <a:srgbClr val="002060"/>
                </a:solidFill>
              </a:rPr>
              <a:t>-частного и социального партнерства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2304" y="1141512"/>
            <a:ext cx="9036496" cy="57606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AutoShape 12" descr="Государственно-частное партнёрство поможет развивать инфраструктуру в  регион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3354" y="1785840"/>
            <a:ext cx="8625110" cy="142713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Перспективное развитие </a:t>
            </a:r>
            <a:r>
              <a:rPr lang="ru-RU" b="1" dirty="0" err="1">
                <a:solidFill>
                  <a:srgbClr val="002060"/>
                </a:solidFill>
              </a:rPr>
              <a:t>Топчихинского</a:t>
            </a:r>
            <a:r>
              <a:rPr lang="ru-RU" b="1" dirty="0">
                <a:solidFill>
                  <a:srgbClr val="002060"/>
                </a:solidFill>
              </a:rPr>
              <a:t> района определяется необходимостью консолидации усилий и ресурсов органов местного самоуправления, населения и бизнеса в различных формах </a:t>
            </a:r>
            <a:r>
              <a:rPr lang="ru-RU" b="1" dirty="0" err="1">
                <a:solidFill>
                  <a:srgbClr val="002060"/>
                </a:solidFill>
              </a:rPr>
              <a:t>муниципально</a:t>
            </a:r>
            <a:r>
              <a:rPr lang="ru-RU" b="1" dirty="0">
                <a:solidFill>
                  <a:srgbClr val="002060"/>
                </a:solidFill>
              </a:rPr>
              <a:t>-частного и социального партнерства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1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НХиГС разработает стратегию развития Пскова до 2030 года за 4,8 млн  рублей : Псковская Лента Новостей / ПЛ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8229600" cy="72008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-1176" y="6682925"/>
            <a:ext cx="9001000" cy="432048"/>
            <a:chOff x="-1" y="6334779"/>
            <a:chExt cx="4578522" cy="262175"/>
          </a:xfrm>
          <a:solidFill>
            <a:schemeClr val="accent6">
              <a:lumMod val="75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-1" y="6334779"/>
              <a:ext cx="4578522" cy="262175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>
                <a:defRPr/>
              </a:pPr>
              <a:r>
                <a:rPr lang="ru-RU" sz="1200" b="1" dirty="0" smtClean="0">
                  <a:solidFill>
                    <a:prstClr val="white"/>
                  </a:solidFill>
                </a:rPr>
                <a:t>ПОДГОТОВИЛ: КОМИТЕТ ПО ЭКОНОМИКЕ И ИНВЕСТИЦИОННОЙ ПОЛИТИКИ АДМИНИСТРАЦИИ РАЙОНА</a:t>
              </a:r>
              <a:endParaRPr lang="ru-RU" sz="1200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>
              <a:stCxn id="5" idx="0"/>
            </p:cNvCxnSpPr>
            <p:nvPr/>
          </p:nvCxnSpPr>
          <p:spPr>
            <a:xfrm>
              <a:off x="-1" y="6334779"/>
              <a:ext cx="4437271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45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biwork.ru/wp-content/uploads/2016/05/150421_6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89" y="1"/>
            <a:ext cx="9196290" cy="69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289" y="274640"/>
            <a:ext cx="9196289" cy="1143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200" dirty="0" smtClean="0">
                <a:solidFill>
                  <a:schemeClr val="tx2"/>
                </a:solidFill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</a:rPr>
              <a:t>Общая информация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08" y="410984"/>
            <a:ext cx="1787364" cy="870312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7813237" y="548680"/>
            <a:ext cx="1224136" cy="13915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2035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616564"/>
            <a:ext cx="3600400" cy="19564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Население на 01.01.2020 - </a:t>
            </a:r>
            <a:r>
              <a:rPr lang="ru-RU" sz="1600" dirty="0" smtClean="0">
                <a:solidFill>
                  <a:srgbClr val="FFC000"/>
                </a:solidFill>
              </a:rPr>
              <a:t>21695 </a:t>
            </a:r>
            <a:r>
              <a:rPr lang="ru-RU" sz="1600" dirty="0" smtClean="0">
                <a:solidFill>
                  <a:srgbClr val="FFC000"/>
                </a:solidFill>
              </a:rPr>
              <a:t>чел.</a:t>
            </a:r>
          </a:p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0,94 % населения Алтайского края</a:t>
            </a:r>
          </a:p>
          <a:p>
            <a:pPr algn="ctr"/>
            <a:r>
              <a:rPr lang="ru-RU" sz="1600" u="sng" dirty="0" smtClean="0">
                <a:solidFill>
                  <a:srgbClr val="FFC000"/>
                </a:solidFill>
              </a:rPr>
              <a:t>16 место среди районов </a:t>
            </a:r>
          </a:p>
          <a:p>
            <a:pPr algn="ctr"/>
            <a:r>
              <a:rPr lang="ru-RU" sz="1600" u="sng" dirty="0" smtClean="0">
                <a:solidFill>
                  <a:srgbClr val="FFC000"/>
                </a:solidFill>
              </a:rPr>
              <a:t>Алтайского края</a:t>
            </a:r>
          </a:p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Плотность населения 6,6 </a:t>
            </a:r>
            <a:r>
              <a:rPr lang="ru-RU" sz="1200" dirty="0" smtClean="0">
                <a:solidFill>
                  <a:srgbClr val="FFC000"/>
                </a:solidFill>
              </a:rPr>
              <a:t>чел. на</a:t>
            </a:r>
            <a:r>
              <a:rPr lang="ru-RU" sz="1600" dirty="0" smtClean="0">
                <a:solidFill>
                  <a:srgbClr val="FFC000"/>
                </a:solidFill>
              </a:rPr>
              <a:t> 1 </a:t>
            </a:r>
            <a:r>
              <a:rPr lang="ru-RU" sz="1200" dirty="0" err="1" smtClean="0">
                <a:solidFill>
                  <a:srgbClr val="FFC000"/>
                </a:solidFill>
              </a:rPr>
              <a:t>кв.км</a:t>
            </a:r>
            <a:endParaRPr lang="ru-RU" sz="1200" dirty="0" smtClean="0">
              <a:solidFill>
                <a:srgbClr val="FFC000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FFC000"/>
                </a:solidFill>
              </a:rPr>
              <a:t> 22 место среди районов</a:t>
            </a:r>
          </a:p>
          <a:p>
            <a:pPr algn="ctr"/>
            <a:r>
              <a:rPr lang="ru-RU" sz="1600" u="sng" dirty="0" smtClean="0">
                <a:solidFill>
                  <a:srgbClr val="FFC000"/>
                </a:solidFill>
              </a:rPr>
              <a:t> Алтайского края</a:t>
            </a:r>
            <a:endParaRPr lang="ru-RU" sz="1600" u="sng" dirty="0">
              <a:solidFill>
                <a:srgbClr val="FFC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717032"/>
            <a:ext cx="360040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Площадь 3301 кв. км </a:t>
            </a:r>
          </a:p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1,96</a:t>
            </a:r>
            <a:r>
              <a:rPr lang="ru-RU" sz="1600" dirty="0">
                <a:solidFill>
                  <a:srgbClr val="FFC000"/>
                </a:solidFill>
              </a:rPr>
              <a:t>% территории Алтайского </a:t>
            </a:r>
            <a:r>
              <a:rPr lang="ru-RU" sz="1600" dirty="0" smtClean="0">
                <a:solidFill>
                  <a:srgbClr val="FFC000"/>
                </a:solidFill>
              </a:rPr>
              <a:t>края </a:t>
            </a:r>
          </a:p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u="sng" dirty="0">
                <a:solidFill>
                  <a:srgbClr val="FFC000"/>
                </a:solidFill>
              </a:rPr>
              <a:t>15 </a:t>
            </a:r>
            <a:r>
              <a:rPr lang="ru-RU" sz="1600" u="sng" dirty="0" smtClean="0">
                <a:solidFill>
                  <a:srgbClr val="FFC000"/>
                </a:solidFill>
              </a:rPr>
              <a:t>место </a:t>
            </a:r>
            <a:r>
              <a:rPr lang="ru-RU" sz="1600" u="sng" dirty="0">
                <a:solidFill>
                  <a:srgbClr val="FFC000"/>
                </a:solidFill>
              </a:rPr>
              <a:t>среди </a:t>
            </a:r>
            <a:r>
              <a:rPr lang="ru-RU" sz="1600" u="sng" dirty="0" smtClean="0">
                <a:solidFill>
                  <a:srgbClr val="FFC000"/>
                </a:solidFill>
              </a:rPr>
              <a:t>районов</a:t>
            </a:r>
          </a:p>
          <a:p>
            <a:pPr algn="ctr"/>
            <a:r>
              <a:rPr lang="ru-RU" sz="1600" u="sng" dirty="0" smtClean="0">
                <a:solidFill>
                  <a:srgbClr val="FFC000"/>
                </a:solidFill>
              </a:rPr>
              <a:t> </a:t>
            </a:r>
            <a:r>
              <a:rPr lang="ru-RU" sz="1600" u="sng" dirty="0">
                <a:solidFill>
                  <a:srgbClr val="FFC000"/>
                </a:solidFill>
              </a:rPr>
              <a:t>Алтайского края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869160"/>
            <a:ext cx="3600400" cy="180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C000"/>
                </a:solidFill>
              </a:rPr>
              <a:t>Территория района включает 17 муниципальных образований (сельских поселений), в том числе с населением до 1000 человек - 11 поселений, свыше 1000 человек - 6 </a:t>
            </a:r>
            <a:r>
              <a:rPr lang="ru-RU" sz="1600" dirty="0" smtClean="0">
                <a:solidFill>
                  <a:srgbClr val="FFC000"/>
                </a:solidFill>
              </a:rPr>
              <a:t>поселений, всего 38</a:t>
            </a:r>
            <a:r>
              <a:rPr lang="ru-RU" sz="1600" dirty="0">
                <a:solidFill>
                  <a:srgbClr val="FFC000"/>
                </a:solidFill>
              </a:rPr>
              <a:t>  населенных </a:t>
            </a:r>
            <a:r>
              <a:rPr lang="ru-RU" sz="1600" dirty="0" smtClean="0">
                <a:solidFill>
                  <a:srgbClr val="FFC000"/>
                </a:solidFill>
              </a:rPr>
              <a:t>пунктов 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23928" y="1616564"/>
            <a:ext cx="5040560" cy="516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Рейтинговые позиции </a:t>
            </a:r>
            <a:r>
              <a:rPr lang="ru-RU" sz="1600" b="1" dirty="0" err="1" smtClean="0">
                <a:solidFill>
                  <a:schemeClr val="tx2"/>
                </a:solidFill>
              </a:rPr>
              <a:t>Топчихинского</a:t>
            </a:r>
            <a:r>
              <a:rPr lang="ru-RU" sz="1600" b="1" dirty="0" smtClean="0">
                <a:solidFill>
                  <a:schemeClr val="tx2"/>
                </a:solidFill>
              </a:rPr>
              <a:t> района среди 59 районов края (по данным статистики за 2019 г)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19" y="2276872"/>
            <a:ext cx="5185453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>
                <a:solidFill>
                  <a:schemeClr val="tx2"/>
                </a:solidFill>
              </a:rPr>
              <a:t>Объем промышленной продукции на душу населения   </a:t>
            </a:r>
            <a:r>
              <a:rPr lang="ru-RU" sz="1400" b="1" dirty="0" smtClean="0">
                <a:solidFill>
                  <a:srgbClr val="C00000"/>
                </a:solidFill>
              </a:rPr>
              <a:t>15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Поголовье </a:t>
            </a:r>
            <a:r>
              <a:rPr lang="ru-RU" sz="1400" b="1" dirty="0">
                <a:solidFill>
                  <a:schemeClr val="tx2"/>
                </a:solidFill>
              </a:rPr>
              <a:t>КРС </a:t>
            </a:r>
            <a:r>
              <a:rPr lang="ru-RU" sz="1400" b="1" dirty="0" smtClean="0">
                <a:solidFill>
                  <a:schemeClr val="tx2"/>
                </a:solidFill>
              </a:rPr>
              <a:t>                               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11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Поголовье коров                            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15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Производство:</a:t>
            </a:r>
          </a:p>
          <a:p>
            <a:pPr fontAlgn="t"/>
            <a:r>
              <a:rPr lang="ru-RU" sz="1400" b="1" dirty="0" smtClean="0">
                <a:solidFill>
                  <a:schemeClr val="tx2"/>
                </a:solidFill>
              </a:rPr>
              <a:t>зерна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1</a:t>
            </a:r>
            <a:endParaRPr lang="ru-RU" sz="1400" b="1" dirty="0">
              <a:solidFill>
                <a:srgbClr val="C00000"/>
              </a:solidFill>
            </a:endParaRPr>
          </a:p>
          <a:p>
            <a:pPr fontAlgn="t"/>
            <a:r>
              <a:rPr lang="ru-RU" sz="1400" b="1" dirty="0">
                <a:solidFill>
                  <a:schemeClr val="tx2"/>
                </a:solidFill>
              </a:rPr>
              <a:t>м</a:t>
            </a:r>
            <a:r>
              <a:rPr lang="ru-RU" sz="1400" b="1" dirty="0" smtClean="0">
                <a:solidFill>
                  <a:schemeClr val="tx2"/>
                </a:solidFill>
              </a:rPr>
              <a:t>яса</a:t>
            </a:r>
            <a:r>
              <a:rPr lang="ru-RU" sz="14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7</a:t>
            </a:r>
          </a:p>
          <a:p>
            <a:pPr fontAlgn="t"/>
            <a:r>
              <a:rPr lang="ru-RU" sz="1400" b="1" dirty="0" smtClean="0">
                <a:solidFill>
                  <a:schemeClr val="tx2"/>
                </a:solidFill>
              </a:rPr>
              <a:t>молока</a:t>
            </a:r>
            <a:r>
              <a:rPr lang="ru-RU" sz="1400" b="1" dirty="0" smtClean="0"/>
              <a:t>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8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Объем инвестиций на душу населения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28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Индекс физического объема инвестиций в основной капитал                                              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14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Оборот розничной торговли на душу населения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15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Оборот общественного питания на душу населения          </a:t>
            </a:r>
            <a:r>
              <a:rPr lang="ru-RU" sz="1400" b="1" dirty="0" smtClean="0">
                <a:solidFill>
                  <a:srgbClr val="C00000"/>
                </a:solidFill>
              </a:rPr>
              <a:t>20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Уровень безработицы                  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10 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Среднемесячная заработная плата       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22</a:t>
            </a:r>
          </a:p>
          <a:p>
            <a:pPr fontAlgn="t">
              <a:spcBef>
                <a:spcPts val="600"/>
              </a:spcBef>
            </a:pPr>
            <a:r>
              <a:rPr lang="ru-RU" sz="1400" b="1" dirty="0" smtClean="0">
                <a:solidFill>
                  <a:schemeClr val="tx2"/>
                </a:solidFill>
              </a:rPr>
              <a:t>Налоговые и неналоговые доходы бюджете на душу населения                                         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10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460432" y="2276872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01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947119"/>
            <a:ext cx="9214992" cy="594928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35916" cy="98072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200" dirty="0" smtClean="0">
                <a:solidFill>
                  <a:schemeClr val="tx2"/>
                </a:solidFill>
              </a:rPr>
              <a:t>      </a:t>
            </a:r>
            <a:r>
              <a:rPr lang="ru-RU" sz="3200" b="1" dirty="0" smtClean="0">
                <a:solidFill>
                  <a:srgbClr val="002060"/>
                </a:solidFill>
              </a:rPr>
              <a:t>SWOT- анализ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9068" y="1461848"/>
            <a:ext cx="2952328" cy="49016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выгодное экономико- и транспортно-географическое положение района: наличие федеральной трассы А-322; участка Западно-Сибирской железной дороги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близость к административному центру края (1,5-2 часовая доступность к г. Барнаулу), к межрайонному центру 2-го порядка (г. Алейск), городам  Новосибирск и Кемерово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развития сеть учреждений социальной сферы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значительный природно-экологический, </a:t>
            </a:r>
            <a:r>
              <a:rPr lang="ru-RU" sz="1100" dirty="0" err="1" smtClean="0"/>
              <a:t>историческо</a:t>
            </a:r>
            <a:r>
              <a:rPr lang="ru-RU" sz="1100" dirty="0" smtClean="0"/>
              <a:t>-культурный, рекреационный потенциал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большая площадь пашни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лидирующие позиции района в производстве сельскохозяйственной продукции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наличие на территории района современных пищевых производственных мощностей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наличие </a:t>
            </a:r>
            <a:r>
              <a:rPr lang="ru-RU" sz="1100" dirty="0"/>
              <a:t>свободных муниципальных площадей для размещения прои</a:t>
            </a:r>
            <a:r>
              <a:rPr lang="ru-RU" sz="1000" dirty="0"/>
              <a:t>зводств </a:t>
            </a:r>
            <a:endParaRPr lang="ru-RU" sz="10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523" y="1479702"/>
            <a:ext cx="2952324" cy="49016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снижение численности населения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увеличение доли лиц в возрасте старше трудоспособного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дефицит высококвалифицированных рабочих кадров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err="1" smtClean="0"/>
              <a:t>недоукомплектованность</a:t>
            </a:r>
            <a:r>
              <a:rPr lang="ru-RU" sz="1100" dirty="0" smtClean="0"/>
              <a:t> медицинскими кадрами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нахождение в зоне рискованного земледелия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сокращение объемов производства с/х продукции в хозяйствах населения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 наличие физически и морально изношенных основных фондов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 высокие тарифы на энергоресурсы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недостаточный уровень технической и технологической оснащенности промышленного комплекса, выражаемый в высокой энергоемкости, </a:t>
            </a:r>
            <a:r>
              <a:rPr lang="ru-RU" sz="1100" dirty="0" err="1" smtClean="0"/>
              <a:t>сырьеемкости</a:t>
            </a:r>
            <a:r>
              <a:rPr lang="ru-RU" sz="1100" dirty="0" smtClean="0"/>
              <a:t> и трудоемкости производства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н</a:t>
            </a:r>
            <a:r>
              <a:rPr lang="ru-RU" sz="1100" dirty="0" smtClean="0"/>
              <a:t>изкая восприимчивость внешних рынков к продукции, производимой предприятиями района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высокий уровень износа коммунальной </a:t>
            </a:r>
            <a:r>
              <a:rPr lang="ru-RU" sz="1100" dirty="0" smtClean="0"/>
              <a:t>инфраструктуры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наличие жилищного фонда, требующего капитального ремонта и низкий уровень благоустройства в сельской </a:t>
            </a:r>
            <a:r>
              <a:rPr lang="ru-RU" sz="1100" dirty="0" smtClean="0"/>
              <a:t>местности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16200000">
            <a:off x="-634480" y="5049640"/>
            <a:ext cx="2210934" cy="216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В</a:t>
            </a:r>
            <a:r>
              <a:rPr lang="ru-RU" sz="1400" b="1" dirty="0" smtClean="0">
                <a:solidFill>
                  <a:schemeClr val="tx2"/>
                </a:solidFill>
              </a:rPr>
              <a:t>НУТРЕННИЕ ФАКТОРЫ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>
            <a:off x="4799383" y="4920008"/>
            <a:ext cx="2232248" cy="2175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ВНУ</a:t>
            </a:r>
            <a:r>
              <a:rPr lang="ru-RU" sz="1400" b="1" dirty="0" smtClean="0">
                <a:solidFill>
                  <a:schemeClr val="tx2"/>
                </a:solidFill>
              </a:rPr>
              <a:t>ТРЕННИЕ ФАКТОРЫ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4336" y="1251578"/>
            <a:ext cx="20882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СИЛЬНЫЕ СТОРОНЫ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5571" y="1263678"/>
            <a:ext cx="208822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СЛАБЫЕ СТОРОНЫ</a:t>
            </a:r>
            <a:endParaRPr lang="ru-RU" sz="1400" b="1" dirty="0"/>
          </a:p>
        </p:txBody>
      </p:sp>
      <p:grpSp>
        <p:nvGrpSpPr>
          <p:cNvPr id="16" name="Группа 17"/>
          <p:cNvGrpSpPr>
            <a:grpSpLocks/>
          </p:cNvGrpSpPr>
          <p:nvPr/>
        </p:nvGrpSpPr>
        <p:grpSpPr bwMode="auto">
          <a:xfrm>
            <a:off x="-36512" y="6381328"/>
            <a:ext cx="6336704" cy="439833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7" name="TextBox 16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229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784"/>
            <a:ext cx="9144000" cy="65253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31351" y="1423120"/>
            <a:ext cx="3717119" cy="503021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реализация государственной политики по повышению рождаемости и поддержке семей с детьми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привлечение внешних инвесторов в создание новых, высокотехнологичных предприятий на территории района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широкие </a:t>
            </a:r>
            <a:r>
              <a:rPr lang="ru-RU" sz="1200" dirty="0">
                <a:solidFill>
                  <a:schemeClr val="bg1"/>
                </a:solidFill>
              </a:rPr>
              <a:t>возможности доступа к источникам сырья и рынкам </a:t>
            </a:r>
            <a:r>
              <a:rPr lang="ru-RU" sz="1200" dirty="0" smtClean="0">
                <a:solidFill>
                  <a:schemeClr val="bg1"/>
                </a:solidFill>
              </a:rPr>
              <a:t>сбыта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реализация </a:t>
            </a:r>
            <a:r>
              <a:rPr lang="ru-RU" sz="1200" dirty="0">
                <a:solidFill>
                  <a:schemeClr val="bg1"/>
                </a:solidFill>
              </a:rPr>
              <a:t>проектов с использованием механизма </a:t>
            </a:r>
            <a:r>
              <a:rPr lang="ru-RU" sz="1200" dirty="0" err="1">
                <a:solidFill>
                  <a:schemeClr val="bg1"/>
                </a:solidFill>
              </a:rPr>
              <a:t>муниципально</a:t>
            </a:r>
            <a:r>
              <a:rPr lang="ru-RU" sz="1200" dirty="0">
                <a:solidFill>
                  <a:schemeClr val="bg1"/>
                </a:solidFill>
              </a:rPr>
              <a:t>-частного  партнерства, развитие системы кооперирования с торговыми и перерабатывающими предприятиями, торговыми сетями, создание конкурентоспособного сельскохозяйственного </a:t>
            </a:r>
            <a:r>
              <a:rPr lang="ru-RU" sz="1200" dirty="0" smtClean="0">
                <a:solidFill>
                  <a:schemeClr val="bg1"/>
                </a:solidFill>
              </a:rPr>
              <a:t>кластера</a:t>
            </a:r>
            <a:endParaRPr lang="ru-RU" sz="1200" dirty="0">
              <a:solidFill>
                <a:schemeClr val="bg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возможность наращивания объема </a:t>
            </a:r>
            <a:r>
              <a:rPr lang="ru-RU" sz="1200" dirty="0">
                <a:solidFill>
                  <a:schemeClr val="bg1"/>
                </a:solidFill>
              </a:rPr>
              <a:t>вложения инвестиций в приоритетные проекты </a:t>
            </a:r>
            <a:r>
              <a:rPr lang="ru-RU" sz="1200" dirty="0" smtClean="0">
                <a:solidFill>
                  <a:schemeClr val="bg1"/>
                </a:solidFill>
              </a:rPr>
              <a:t>за </a:t>
            </a:r>
            <a:r>
              <a:rPr lang="ru-RU" sz="1200" dirty="0">
                <a:solidFill>
                  <a:schemeClr val="bg1"/>
                </a:solidFill>
              </a:rPr>
              <a:t>счет эффективной работы по привлечению в район средств федерального и краевого бюджетов, выявления источников дополнительных доходов бюджета </a:t>
            </a:r>
            <a:r>
              <a:rPr lang="ru-RU" sz="1200" dirty="0" smtClean="0">
                <a:solidFill>
                  <a:schemeClr val="bg1"/>
                </a:solidFill>
              </a:rPr>
              <a:t>района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развитие системы образования  за счет участия в приоритетных национальных </a:t>
            </a:r>
            <a:r>
              <a:rPr lang="ru-RU" sz="1200" dirty="0" smtClean="0">
                <a:solidFill>
                  <a:schemeClr val="bg1"/>
                </a:solidFill>
              </a:rPr>
              <a:t>проектах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а</a:t>
            </a:r>
            <a:r>
              <a:rPr lang="ru-RU" sz="1200" dirty="0" smtClean="0">
                <a:solidFill>
                  <a:schemeClr val="bg1"/>
                </a:solidFill>
              </a:rPr>
              <a:t>ктивное участие в программах господдержки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1188" y="1423120"/>
            <a:ext cx="3384377" cy="491224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*повышение уровня инфляции, тарифов на услуги естественных монополий, налоговой нагрузки</a:t>
            </a:r>
          </a:p>
          <a:p>
            <a:pPr algn="just"/>
            <a:r>
              <a:rPr lang="ru-RU" sz="1200" dirty="0" smtClean="0"/>
              <a:t>* </a:t>
            </a:r>
            <a:r>
              <a:rPr lang="ru-RU" sz="1200" dirty="0"/>
              <a:t>ухудшение демографической </a:t>
            </a:r>
            <a:r>
              <a:rPr lang="ru-RU" sz="1200" dirty="0" smtClean="0"/>
              <a:t>ситуации</a:t>
            </a:r>
          </a:p>
          <a:p>
            <a:pPr algn="just"/>
            <a:r>
              <a:rPr lang="ru-RU" sz="1200" dirty="0" smtClean="0"/>
              <a:t>*рост привлекательности условий труда и качества жизни в других регионах</a:t>
            </a:r>
          </a:p>
          <a:p>
            <a:pPr algn="just"/>
            <a:r>
              <a:rPr lang="ru-RU" sz="1200" dirty="0" smtClean="0"/>
              <a:t>*снижение эффективности реализации и механизмов инвестиционной политики органов власти</a:t>
            </a:r>
          </a:p>
          <a:p>
            <a:pPr algn="just"/>
            <a:r>
              <a:rPr lang="ru-RU" sz="1200" dirty="0" smtClean="0"/>
              <a:t>*превышение расходов жилищно-коммунального комплекса над доходами за счет установления тарифов ниже фактической себестоимости</a:t>
            </a:r>
          </a:p>
          <a:p>
            <a:pPr algn="just"/>
            <a:r>
              <a:rPr lang="ru-RU" sz="1200" dirty="0" smtClean="0"/>
              <a:t>*глобальное </a:t>
            </a:r>
            <a:r>
              <a:rPr lang="ru-RU" sz="1200" dirty="0"/>
              <a:t>ухудшение экологической </a:t>
            </a:r>
            <a:r>
              <a:rPr lang="ru-RU" sz="1200" dirty="0" smtClean="0"/>
              <a:t>ситуации</a:t>
            </a:r>
            <a:endParaRPr lang="ru-RU" sz="1200" dirty="0"/>
          </a:p>
          <a:p>
            <a:pPr algn="just"/>
            <a:r>
              <a:rPr lang="ru-RU" sz="1200" dirty="0" smtClean="0"/>
              <a:t>*ограниченный </a:t>
            </a:r>
            <a:r>
              <a:rPr lang="ru-RU" sz="1200" dirty="0"/>
              <a:t>доступ к рынку капитала, высокая стоимость финансовых </a:t>
            </a:r>
            <a:r>
              <a:rPr lang="ru-RU" sz="1200" dirty="0" smtClean="0"/>
              <a:t>ресурсов</a:t>
            </a:r>
            <a:endParaRPr lang="ru-RU" sz="1200" dirty="0"/>
          </a:p>
          <a:p>
            <a:pPr algn="just"/>
            <a:r>
              <a:rPr lang="ru-RU" sz="1200" dirty="0" smtClean="0"/>
              <a:t>*углубление </a:t>
            </a:r>
            <a:r>
              <a:rPr lang="ru-RU" sz="1200" dirty="0" err="1"/>
              <a:t>диспаритета</a:t>
            </a:r>
            <a:r>
              <a:rPr lang="ru-RU" sz="1200" dirty="0"/>
              <a:t> цен в </a:t>
            </a:r>
            <a:r>
              <a:rPr lang="ru-RU" sz="1200" dirty="0" smtClean="0"/>
              <a:t>АПК</a:t>
            </a:r>
            <a:endParaRPr lang="ru-RU" sz="1200" dirty="0"/>
          </a:p>
          <a:p>
            <a:pPr algn="just"/>
            <a:r>
              <a:rPr lang="ru-RU" sz="1200" dirty="0"/>
              <a:t>* </a:t>
            </a:r>
            <a:r>
              <a:rPr lang="ru-RU" sz="1200" dirty="0" smtClean="0"/>
              <a:t>усиление </a:t>
            </a:r>
            <a:r>
              <a:rPr lang="ru-RU" sz="1200" dirty="0"/>
              <a:t>глобальной и межрегиональной конкуренции на агропродовольственном рынке</a:t>
            </a:r>
            <a:endParaRPr lang="ru-RU" sz="1200" dirty="0" smtClean="0"/>
          </a:p>
          <a:p>
            <a:pPr algn="just"/>
            <a:r>
              <a:rPr lang="ru-RU" sz="1200" dirty="0" smtClean="0"/>
              <a:t>*увеличение </a:t>
            </a:r>
            <a:r>
              <a:rPr lang="ru-RU" sz="1200" dirty="0"/>
              <a:t>технического и технологического отставания в производственной сфере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3200" dirty="0" smtClean="0">
                <a:solidFill>
                  <a:schemeClr val="tx2"/>
                </a:solidFill>
              </a:rPr>
              <a:t>      </a:t>
            </a:r>
            <a:r>
              <a:rPr lang="ru-RU" sz="3200" b="1" dirty="0" smtClean="0">
                <a:solidFill>
                  <a:srgbClr val="002060"/>
                </a:solidFill>
              </a:rPr>
              <a:t>SWOT- анализ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6200000">
            <a:off x="-382325" y="4822498"/>
            <a:ext cx="2210934" cy="2880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ВНЕШНИЕ ФАКТОРЫ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6200000">
            <a:off x="3959931" y="4905164"/>
            <a:ext cx="2232249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ВНЕШНИЕ ФАКТОРЫ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057908"/>
            <a:ext cx="3024336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возможности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64088" y="1042079"/>
            <a:ext cx="2808312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угрозы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0" name="Группа 17"/>
          <p:cNvGrpSpPr>
            <a:grpSpLocks/>
          </p:cNvGrpSpPr>
          <p:nvPr/>
        </p:nvGrpSpPr>
        <p:grpSpPr bwMode="auto">
          <a:xfrm>
            <a:off x="-36512" y="6381328"/>
            <a:ext cx="6696744" cy="439833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09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ляевские проду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53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-36512" y="3930652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3200" dirty="0" smtClean="0">
                <a:solidFill>
                  <a:schemeClr val="tx2"/>
                </a:solidFill>
              </a:rPr>
              <a:t>      </a:t>
            </a:r>
            <a:r>
              <a:rPr lang="ru-RU" sz="3200" b="1" dirty="0" smtClean="0">
                <a:solidFill>
                  <a:srgbClr val="002060"/>
                </a:solidFill>
              </a:rPr>
              <a:t>Глобальные вызовы долгосрочного развития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290" y="1688937"/>
            <a:ext cx="2808313" cy="45191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Среди глобальных вызовов, которые в долгосрочном периоде будут оказывать наибольшее влияние на социально-экономическое развитие района  можно выделить следующие: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1340768"/>
            <a:ext cx="4680520" cy="48672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замедление темпов экономического роста и необходимость обеспечения социальной стабильности вследствие кризисных явлений в российской и мировой экономике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сохранение устойчивой высокой динамики естественной и миграционной убыли населения, высокая демографическая нагрузка на трудоспособное население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государственная поддержка развития отдельных секторов экономики и социальной сферы</a:t>
            </a:r>
          </a:p>
          <a:p>
            <a:pPr marL="285750" indent="-285750" algn="just">
              <a:buFontTx/>
              <a:buChar char="-"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ценовая и тарифная политика естественных монополий</a:t>
            </a:r>
          </a:p>
          <a:p>
            <a:pPr marL="285750" indent="-285750" algn="just">
              <a:buFontTx/>
              <a:buChar char="-"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изменение конъюнктуры сырьевых и товарных рынков</a:t>
            </a:r>
          </a:p>
          <a:p>
            <a:pPr marL="285750" indent="-285750" algn="just">
              <a:buFontTx/>
              <a:buChar char="-"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межбюджетные отношения</a:t>
            </a:r>
          </a:p>
          <a:p>
            <a:pPr marL="285750" indent="-285750" algn="just">
              <a:buFontTx/>
              <a:buChar char="-"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потенциальная заинтересованность инвесторов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265611" y="3765298"/>
            <a:ext cx="802333" cy="887838"/>
          </a:xfrm>
          <a:prstGeom prst="stripedRightArrow">
            <a:avLst>
              <a:gd name="adj1" fmla="val 50000"/>
              <a:gd name="adj2" fmla="val 461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-36512" y="6381328"/>
            <a:ext cx="6264696" cy="439833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6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" y="315074"/>
            <a:ext cx="9144000" cy="65605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-36512" y="3930652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7" name="Блок-схема: задержка 16"/>
          <p:cNvSpPr/>
          <p:nvPr/>
        </p:nvSpPr>
        <p:spPr>
          <a:xfrm>
            <a:off x="-36511" y="476673"/>
            <a:ext cx="7272807" cy="6344488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52" tIns="45726" rIns="91452" bIns="45726" anchor="ctr"/>
          <a:lstStyle/>
          <a:p>
            <a:r>
              <a:rPr lang="ru-RU" sz="1300" b="1" dirty="0" smtClean="0">
                <a:solidFill>
                  <a:schemeClr val="tx2"/>
                </a:solidFill>
              </a:rPr>
              <a:t>*развитие </a:t>
            </a:r>
            <a:r>
              <a:rPr lang="ru-RU" sz="1300" b="1" dirty="0">
                <a:solidFill>
                  <a:schemeClr val="tx2"/>
                </a:solidFill>
              </a:rPr>
              <a:t>межмуниципальных экономических связей;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*привлечение </a:t>
            </a:r>
            <a:r>
              <a:rPr lang="ru-RU" sz="1300" b="1" dirty="0">
                <a:solidFill>
                  <a:schemeClr val="tx2"/>
                </a:solidFill>
              </a:rPr>
              <a:t>внешних инвесторов в создание новых, высокотехнологичных предприятий на территории района;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*реализация </a:t>
            </a:r>
            <a:r>
              <a:rPr lang="ru-RU" sz="1300" b="1" dirty="0">
                <a:solidFill>
                  <a:schemeClr val="tx2"/>
                </a:solidFill>
              </a:rPr>
              <a:t>проектов с использованием механизма </a:t>
            </a:r>
            <a:r>
              <a:rPr lang="ru-RU" sz="1300" b="1" dirty="0" err="1">
                <a:solidFill>
                  <a:schemeClr val="tx2"/>
                </a:solidFill>
              </a:rPr>
              <a:t>муниципально</a:t>
            </a:r>
            <a:r>
              <a:rPr lang="ru-RU" sz="1300" b="1" dirty="0">
                <a:solidFill>
                  <a:schemeClr val="tx2"/>
                </a:solidFill>
              </a:rPr>
              <a:t>-частного  партнерства; 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*развитие </a:t>
            </a:r>
            <a:r>
              <a:rPr lang="ru-RU" sz="1300" b="1" dirty="0">
                <a:solidFill>
                  <a:schemeClr val="tx2"/>
                </a:solidFill>
              </a:rPr>
              <a:t>системы кооперирования с торговыми и перерабатывающими предприятиями, торговыми сетями, создание конкурентоспособного сельскохозяйственного кластера;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развитие </a:t>
            </a:r>
            <a:r>
              <a:rPr lang="ru-RU" sz="1300" b="1" dirty="0">
                <a:solidFill>
                  <a:schemeClr val="tx2"/>
                </a:solidFill>
              </a:rPr>
              <a:t>производств строительных материалов;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*строительство </a:t>
            </a:r>
            <a:r>
              <a:rPr lang="ru-RU" sz="1300" b="1" dirty="0">
                <a:solidFill>
                  <a:schemeClr val="tx2"/>
                </a:solidFill>
              </a:rPr>
              <a:t>предприятия по утилизации и переработке твердых бытовых отходов</a:t>
            </a:r>
            <a:r>
              <a:rPr lang="ru-RU" sz="1300" b="1" dirty="0" smtClean="0">
                <a:solidFill>
                  <a:schemeClr val="tx2"/>
                </a:solidFill>
              </a:rPr>
              <a:t>; *создание </a:t>
            </a:r>
            <a:r>
              <a:rPr lang="ru-RU" sz="1300" b="1" dirty="0">
                <a:solidFill>
                  <a:schemeClr val="tx2"/>
                </a:solidFill>
              </a:rPr>
              <a:t>условий для закрепления кадров в районе (развитие экономики района, рост доходов населения, формирование благоприятной социальной среды, рост качества жизни);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*строительство </a:t>
            </a:r>
            <a:r>
              <a:rPr lang="ru-RU" sz="1300" b="1" dirty="0">
                <a:solidFill>
                  <a:schemeClr val="tx2"/>
                </a:solidFill>
              </a:rPr>
              <a:t>нового жилья, реализация проекта по газификации населения;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*расширение </a:t>
            </a:r>
            <a:r>
              <a:rPr lang="ru-RU" sz="1300" b="1" dirty="0">
                <a:solidFill>
                  <a:schemeClr val="tx2"/>
                </a:solidFill>
              </a:rPr>
              <a:t>рынков сбыта продукции, поставки продукции переработки зерна, </a:t>
            </a:r>
            <a:r>
              <a:rPr lang="ru-RU" sz="1300" b="1" dirty="0" smtClean="0">
                <a:solidFill>
                  <a:schemeClr val="tx2"/>
                </a:solidFill>
              </a:rPr>
              <a:t>строительных </a:t>
            </a:r>
            <a:r>
              <a:rPr lang="ru-RU" sz="1300" b="1" dirty="0">
                <a:solidFill>
                  <a:schemeClr val="tx2"/>
                </a:solidFill>
              </a:rPr>
              <a:t>материалов и конструкций в Сибирские и Дальне-восточные регионы России;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*привлечение </a:t>
            </a:r>
            <a:r>
              <a:rPr lang="ru-RU" sz="1300" b="1" dirty="0">
                <a:solidFill>
                  <a:schemeClr val="tx2"/>
                </a:solidFill>
              </a:rPr>
              <a:t>трудоспособного населения ближайших районов,  внешних инвесторов в создание высокотехнологичных предприятий на территории района;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*привлечение </a:t>
            </a:r>
            <a:r>
              <a:rPr lang="ru-RU" sz="1300" b="1" dirty="0">
                <a:solidFill>
                  <a:schemeClr val="tx2"/>
                </a:solidFill>
              </a:rPr>
              <a:t>частного капитала в жилищно-коммунальную сферу района, заключение концессионных соглашений;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*увеличение объема вложения инвестиций в приоритетные проекты за </a:t>
            </a:r>
            <a:r>
              <a:rPr lang="ru-RU" sz="1300" b="1" dirty="0">
                <a:solidFill>
                  <a:schemeClr val="tx2"/>
                </a:solidFill>
              </a:rPr>
              <a:t>счет эффективной работы по привлечению </a:t>
            </a:r>
            <a:r>
              <a:rPr lang="ru-RU" sz="1300" b="1" dirty="0" smtClean="0">
                <a:solidFill>
                  <a:schemeClr val="tx2"/>
                </a:solidFill>
              </a:rPr>
              <a:t>в район </a:t>
            </a:r>
            <a:r>
              <a:rPr lang="ru-RU" sz="1300" b="1" dirty="0">
                <a:solidFill>
                  <a:schemeClr val="tx2"/>
                </a:solidFill>
              </a:rPr>
              <a:t>средств федерального и краевого бюджетов, выявления источников дополнительных доходов бюджета </a:t>
            </a:r>
            <a:r>
              <a:rPr lang="ru-RU" sz="1300" b="1" dirty="0" smtClean="0">
                <a:solidFill>
                  <a:schemeClr val="tx2"/>
                </a:solidFill>
              </a:rPr>
              <a:t>района;</a:t>
            </a:r>
            <a:endParaRPr lang="ru-RU" sz="1300" b="1" dirty="0">
              <a:solidFill>
                <a:schemeClr val="tx2"/>
              </a:solidFill>
            </a:endParaRPr>
          </a:p>
          <a:p>
            <a:r>
              <a:rPr lang="ru-RU" sz="1300" b="1" dirty="0" smtClean="0">
                <a:solidFill>
                  <a:schemeClr val="tx2"/>
                </a:solidFill>
              </a:rPr>
              <a:t>*развитие </a:t>
            </a:r>
            <a:r>
              <a:rPr lang="ru-RU" sz="1300" b="1" dirty="0">
                <a:solidFill>
                  <a:schemeClr val="tx2"/>
                </a:solidFill>
              </a:rPr>
              <a:t>системы образования  за счет участия в приоритетных национальных проектах;</a:t>
            </a:r>
          </a:p>
          <a:p>
            <a:r>
              <a:rPr lang="ru-RU" sz="1300" b="1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1300" b="1" dirty="0">
                <a:solidFill>
                  <a:schemeClr val="tx2"/>
                </a:solidFill>
              </a:rPr>
              <a:t>трудового потенциала молодых специалистов за счет решения жилищной </a:t>
            </a:r>
            <a:r>
              <a:rPr lang="ru-RU" sz="1300" b="1" dirty="0" smtClean="0">
                <a:solidFill>
                  <a:schemeClr val="tx2"/>
                </a:solidFill>
              </a:rPr>
              <a:t>проблемы*</a:t>
            </a:r>
          </a:p>
          <a:p>
            <a:endParaRPr lang="ru-RU" sz="13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911" y="1236930"/>
            <a:ext cx="2645112" cy="310353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 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-36512" y="0"/>
            <a:ext cx="9180512" cy="476672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2300" b="1" dirty="0">
                <a:solidFill>
                  <a:srgbClr val="002060"/>
                </a:solidFill>
              </a:rPr>
              <a:t>Перспективные возможности развития муниципального образования </a:t>
            </a:r>
            <a:endParaRPr lang="ru-RU" sz="2300" dirty="0">
              <a:solidFill>
                <a:srgbClr val="002060"/>
              </a:solidFill>
            </a:endParaRPr>
          </a:p>
        </p:txBody>
      </p:sp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-36512" y="6381328"/>
            <a:ext cx="5400599" cy="439833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30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36"/>
            <a:ext cx="9144000" cy="65766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-55321" y="4096921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Этапы реализации Стратегии </a:t>
            </a:r>
            <a:r>
              <a:rPr lang="ru-RU" sz="2400" b="1" dirty="0">
                <a:solidFill>
                  <a:srgbClr val="002060"/>
                </a:solidFill>
              </a:rPr>
              <a:t>2035</a:t>
            </a:r>
          </a:p>
        </p:txBody>
      </p:sp>
      <p:grpSp>
        <p:nvGrpSpPr>
          <p:cNvPr id="13" name="Группа 17"/>
          <p:cNvGrpSpPr>
            <a:grpSpLocks/>
          </p:cNvGrpSpPr>
          <p:nvPr/>
        </p:nvGrpSpPr>
        <p:grpSpPr bwMode="auto">
          <a:xfrm>
            <a:off x="-36511" y="6381328"/>
            <a:ext cx="6306424" cy="439833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4" name="TextBox 13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Скругленный прямоугольник 1"/>
          <p:cNvSpPr/>
          <p:nvPr/>
        </p:nvSpPr>
        <p:spPr>
          <a:xfrm>
            <a:off x="539552" y="836711"/>
            <a:ext cx="2388091" cy="93607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I </a:t>
            </a:r>
            <a:r>
              <a:rPr lang="ru-RU" sz="2800" b="1" dirty="0" smtClean="0">
                <a:solidFill>
                  <a:srgbClr val="FFFF00"/>
                </a:solidFill>
              </a:rPr>
              <a:t>этап</a:t>
            </a:r>
          </a:p>
          <a:p>
            <a:pPr algn="ctr"/>
            <a:r>
              <a:rPr lang="ru-RU" b="1" dirty="0"/>
              <a:t>2020 - 2024 год</a:t>
            </a:r>
            <a:r>
              <a:rPr lang="ru-RU" dirty="0"/>
              <a:t>ы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61788" y="836711"/>
            <a:ext cx="2406355" cy="93607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II этап</a:t>
            </a:r>
          </a:p>
          <a:p>
            <a:pPr algn="ctr"/>
            <a:r>
              <a:rPr lang="ru-RU" b="1" dirty="0"/>
              <a:t>2025 - 2030 годы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72200" y="836712"/>
            <a:ext cx="2376264" cy="93607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III </a:t>
            </a:r>
            <a:r>
              <a:rPr lang="ru-RU" sz="2800" b="1" dirty="0" smtClean="0">
                <a:solidFill>
                  <a:srgbClr val="FFFF00"/>
                </a:solidFill>
              </a:rPr>
              <a:t>этап</a:t>
            </a:r>
          </a:p>
          <a:p>
            <a:pPr algn="ctr"/>
            <a:r>
              <a:rPr lang="ru-RU" b="1" dirty="0"/>
              <a:t>2031 - 2035 годы</a:t>
            </a:r>
            <a:endParaRPr lang="ru-RU" sz="2800" b="1" dirty="0"/>
          </a:p>
        </p:txBody>
      </p:sp>
      <p:sp>
        <p:nvSpPr>
          <p:cNvPr id="3" name="Трапеция 2"/>
          <p:cNvSpPr/>
          <p:nvPr/>
        </p:nvSpPr>
        <p:spPr>
          <a:xfrm>
            <a:off x="418566" y="2152675"/>
            <a:ext cx="2592288" cy="1401964"/>
          </a:xfrm>
          <a:prstGeom prst="trapezoi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создание условий для роста экономики и социальной сферы</a:t>
            </a:r>
          </a:p>
        </p:txBody>
      </p:sp>
      <p:sp>
        <p:nvSpPr>
          <p:cNvPr id="21" name="Трапеция 20"/>
          <p:cNvSpPr/>
          <p:nvPr/>
        </p:nvSpPr>
        <p:spPr>
          <a:xfrm>
            <a:off x="3347864" y="2132824"/>
            <a:ext cx="2664295" cy="1447201"/>
          </a:xfrm>
          <a:prstGeom prst="trapezoi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выход на траекторию ускоренного роста экономики и социальной с</a:t>
            </a:r>
            <a:r>
              <a:rPr lang="ru-RU" sz="1600" b="1" dirty="0"/>
              <a:t>феры</a:t>
            </a:r>
          </a:p>
        </p:txBody>
      </p:sp>
      <p:sp>
        <p:nvSpPr>
          <p:cNvPr id="22" name="Трапеция 21"/>
          <p:cNvSpPr/>
          <p:nvPr/>
        </p:nvSpPr>
        <p:spPr>
          <a:xfrm>
            <a:off x="6269913" y="2155442"/>
            <a:ext cx="2592288" cy="1401964"/>
          </a:xfrm>
          <a:prstGeom prst="trapezoi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обеспечение качественного и интенсивного роста экономики и социальной сфер</a:t>
            </a:r>
            <a:r>
              <a:rPr lang="ru-RU" sz="1600" dirty="0">
                <a:solidFill>
                  <a:srgbClr val="002060"/>
                </a:solidFill>
              </a:rPr>
              <a:t>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491281" y="1772786"/>
            <a:ext cx="484632" cy="3962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449211" y="1750377"/>
            <a:ext cx="484632" cy="3962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364169" y="1781802"/>
            <a:ext cx="484632" cy="3962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3717032"/>
            <a:ext cx="2808313" cy="2520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*совершен­ствование </a:t>
            </a:r>
            <a:r>
              <a:rPr lang="ru-RU" sz="1200" dirty="0"/>
              <a:t>условий ведения </a:t>
            </a:r>
            <a:r>
              <a:rPr lang="ru-RU" sz="1200" dirty="0" smtClean="0"/>
              <a:t>бизнеса;</a:t>
            </a:r>
          </a:p>
          <a:p>
            <a:r>
              <a:rPr lang="ru-RU" sz="1200" dirty="0"/>
              <a:t>*</a:t>
            </a:r>
            <a:r>
              <a:rPr lang="ru-RU" sz="1200" dirty="0" smtClean="0"/>
              <a:t> </a:t>
            </a:r>
            <a:r>
              <a:rPr lang="ru-RU" sz="1200" dirty="0"/>
              <a:t>привлечение инвестиций </a:t>
            </a:r>
            <a:r>
              <a:rPr lang="ru-RU" sz="1200" dirty="0" smtClean="0"/>
              <a:t>в район; </a:t>
            </a:r>
            <a:r>
              <a:rPr lang="ru-RU" sz="1200" dirty="0"/>
              <a:t>реализация инвестиционных проектов в </a:t>
            </a:r>
            <a:r>
              <a:rPr lang="ru-RU" sz="1200" dirty="0" smtClean="0"/>
              <a:t>экономике;</a:t>
            </a:r>
          </a:p>
          <a:p>
            <a:r>
              <a:rPr lang="ru-RU" sz="1200" dirty="0" smtClean="0"/>
              <a:t>*опережающее </a:t>
            </a:r>
            <a:r>
              <a:rPr lang="ru-RU" sz="1200" dirty="0"/>
              <a:t>создание и развитие объектов социальной и инженерной </a:t>
            </a:r>
            <a:r>
              <a:rPr lang="ru-RU" sz="1200" dirty="0" smtClean="0"/>
              <a:t>инфраструктуры;</a:t>
            </a:r>
          </a:p>
          <a:p>
            <a:r>
              <a:rPr lang="ru-RU" sz="1200" dirty="0" smtClean="0"/>
              <a:t>*повышение </a:t>
            </a:r>
            <a:r>
              <a:rPr lang="ru-RU" sz="1200" dirty="0"/>
              <a:t>качества жилищно-коммунальных и социальных услуг для населения </a:t>
            </a:r>
            <a:r>
              <a:rPr lang="ru-RU" sz="1200" dirty="0" smtClean="0"/>
              <a:t>муниципального образования;</a:t>
            </a:r>
          </a:p>
          <a:p>
            <a:r>
              <a:rPr lang="ru-RU" sz="1200" dirty="0" smtClean="0"/>
              <a:t>*реализация национальных проектов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37293" y="3724041"/>
            <a:ext cx="2808311" cy="2520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*интенсивное </a:t>
            </a:r>
            <a:r>
              <a:rPr lang="ru-RU" sz="1200" dirty="0"/>
              <a:t>развитие сельскохозяйственного </a:t>
            </a:r>
            <a:r>
              <a:rPr lang="ru-RU" sz="1200" dirty="0" smtClean="0"/>
              <a:t>производства;</a:t>
            </a:r>
          </a:p>
          <a:p>
            <a:r>
              <a:rPr lang="ru-RU" sz="1200" dirty="0" smtClean="0"/>
              <a:t>*размещение </a:t>
            </a:r>
            <a:r>
              <a:rPr lang="ru-RU" sz="1200" dirty="0"/>
              <a:t>на местной сырьевой базе ряда крупных пищевых </a:t>
            </a:r>
            <a:r>
              <a:rPr lang="ru-RU" sz="1200" dirty="0" smtClean="0"/>
              <a:t>производств; *развитие промышленной инфраструктуры;</a:t>
            </a:r>
          </a:p>
          <a:p>
            <a:r>
              <a:rPr lang="ru-RU" sz="1200" dirty="0" smtClean="0"/>
              <a:t>*развитие инженерной инфраструктуры;</a:t>
            </a:r>
          </a:p>
          <a:p>
            <a:r>
              <a:rPr lang="ru-RU" sz="1200" dirty="0" smtClean="0"/>
              <a:t>*развитие </a:t>
            </a:r>
            <a:r>
              <a:rPr lang="ru-RU" sz="1200" dirty="0"/>
              <a:t>социальной </a:t>
            </a:r>
            <a:r>
              <a:rPr lang="ru-RU" sz="1200" dirty="0" smtClean="0"/>
              <a:t>инфраструктуры;</a:t>
            </a:r>
          </a:p>
          <a:p>
            <a:r>
              <a:rPr lang="ru-RU" sz="1200" dirty="0" smtClean="0"/>
              <a:t>*рост </a:t>
            </a:r>
            <a:r>
              <a:rPr lang="ru-RU" sz="1200" dirty="0"/>
              <a:t>уровня жизни </a:t>
            </a:r>
            <a:r>
              <a:rPr lang="ru-RU" sz="1200" dirty="0" smtClean="0"/>
              <a:t>населения;</a:t>
            </a:r>
          </a:p>
          <a:p>
            <a:r>
              <a:rPr lang="ru-RU" sz="1200" dirty="0" smtClean="0"/>
              <a:t>*значительное </a:t>
            </a:r>
            <a:r>
              <a:rPr lang="ru-RU" sz="1200" dirty="0"/>
              <a:t>увеличение численности населения района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28182" y="3731068"/>
            <a:ext cx="2736305" cy="3010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 </a:t>
            </a:r>
          </a:p>
          <a:p>
            <a:r>
              <a:rPr lang="ru-RU" sz="1200" dirty="0" smtClean="0"/>
              <a:t>*устойчивое </a:t>
            </a:r>
            <a:r>
              <a:rPr lang="ru-RU" sz="1200" dirty="0"/>
              <a:t>развитие </a:t>
            </a:r>
            <a:r>
              <a:rPr lang="ru-RU" sz="1200" dirty="0" smtClean="0"/>
              <a:t>экономики</a:t>
            </a:r>
          </a:p>
          <a:p>
            <a:r>
              <a:rPr lang="ru-RU" sz="1200" dirty="0" smtClean="0"/>
              <a:t>*дальнейшее </a:t>
            </a:r>
            <a:r>
              <a:rPr lang="ru-RU" sz="1200" dirty="0"/>
              <a:t>расширение рынков сбыта </a:t>
            </a:r>
            <a:r>
              <a:rPr lang="ru-RU" sz="1200" dirty="0" smtClean="0"/>
              <a:t>продукции;</a:t>
            </a:r>
          </a:p>
          <a:p>
            <a:r>
              <a:rPr lang="ru-RU" sz="1200" dirty="0" smtClean="0"/>
              <a:t>*повышение </a:t>
            </a:r>
            <a:r>
              <a:rPr lang="ru-RU" sz="1200" dirty="0"/>
              <a:t>конкурентоспособности производимой в районе продукции, работ, </a:t>
            </a:r>
            <a:r>
              <a:rPr lang="ru-RU" sz="1200" dirty="0" smtClean="0"/>
              <a:t>услуг;</a:t>
            </a:r>
          </a:p>
          <a:p>
            <a:r>
              <a:rPr lang="ru-RU" sz="1200" dirty="0" smtClean="0"/>
              <a:t>*развитие АПК, </a:t>
            </a:r>
            <a:r>
              <a:rPr lang="ru-RU" sz="1200" dirty="0"/>
              <a:t>внедрение новых технологий и модернизация действующих сельскохозяйственных </a:t>
            </a:r>
            <a:r>
              <a:rPr lang="ru-RU" sz="1200" dirty="0" smtClean="0"/>
              <a:t>производств;</a:t>
            </a:r>
          </a:p>
          <a:p>
            <a:r>
              <a:rPr lang="ru-RU" sz="1200" dirty="0" smtClean="0"/>
              <a:t>*создание комфортной среды проживания;</a:t>
            </a:r>
          </a:p>
          <a:p>
            <a:r>
              <a:rPr lang="ru-RU" sz="1200" dirty="0" smtClean="0"/>
              <a:t>*высокий </a:t>
            </a:r>
            <a:r>
              <a:rPr lang="ru-RU" sz="1200" dirty="0"/>
              <a:t>уровень развития отраслей социальной </a:t>
            </a:r>
            <a:r>
              <a:rPr lang="ru-RU" sz="1200" dirty="0" smtClean="0"/>
              <a:t>сферы</a:t>
            </a:r>
          </a:p>
          <a:p>
            <a:r>
              <a:rPr lang="ru-RU" sz="1200" dirty="0"/>
              <a:t>*существенный рост уровня и качества жизни </a:t>
            </a:r>
            <a:r>
              <a:rPr lang="ru-RU" sz="1200" dirty="0" smtClean="0"/>
              <a:t>населения</a:t>
            </a:r>
            <a:endParaRPr lang="ru-RU" sz="1200" dirty="0"/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1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:\Управление прогнозирования\Отдел развития\Общая папка\СОГЛАШЕНИЯ МО\2017\Подписание соглашений\информация к слайдам\заринск\Altai-koks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" y="-113261"/>
            <a:ext cx="9156845" cy="6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задержка 10"/>
          <p:cNvSpPr/>
          <p:nvPr/>
        </p:nvSpPr>
        <p:spPr>
          <a:xfrm>
            <a:off x="-12846" y="-113261"/>
            <a:ext cx="7009452" cy="6835681"/>
          </a:xfrm>
          <a:prstGeom prst="flowChartDelay">
            <a:avLst/>
          </a:prstGeom>
          <a:solidFill>
            <a:schemeClr val="accent1">
              <a:lumMod val="75000"/>
              <a:alpha val="8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6" rIns="91452" bIns="45726" anchor="ctr"/>
          <a:lstStyle/>
          <a:p>
            <a:pPr>
              <a:defRPr/>
            </a:pPr>
            <a:endParaRPr lang="ru-RU" sz="4000" dirty="0">
              <a:solidFill>
                <a:srgbClr val="92D050"/>
              </a:solidFill>
            </a:endParaRPr>
          </a:p>
        </p:txBody>
      </p: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-12845" y="6255620"/>
            <a:ext cx="5376933" cy="523219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r>
                <a:rPr lang="ru-RU" b="1" dirty="0" smtClean="0">
                  <a:solidFill>
                    <a:prstClr val="white"/>
                  </a:solidFill>
                </a:rPr>
                <a:t>  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0" y="-100530"/>
            <a:ext cx="9209281" cy="603414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2000" b="1" dirty="0">
                <a:solidFill>
                  <a:srgbClr val="002060"/>
                </a:solidFill>
              </a:rPr>
              <a:t>Сценарии социально-экономического р</a:t>
            </a:r>
            <a:r>
              <a:rPr lang="ru-RU" sz="2000" b="1" dirty="0" smtClean="0">
                <a:solidFill>
                  <a:srgbClr val="002060"/>
                </a:solidFill>
              </a:rPr>
              <a:t>азвития </a:t>
            </a:r>
            <a:r>
              <a:rPr lang="ru-RU" sz="2000" b="1" dirty="0">
                <a:solidFill>
                  <a:srgbClr val="002060"/>
                </a:solidFill>
              </a:rPr>
              <a:t>муниципального образования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8" y="1268760"/>
            <a:ext cx="5340052" cy="325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/>
              <a:t>Консервативный сценарий</a:t>
            </a:r>
            <a:r>
              <a:rPr lang="ru-RU"/>
              <a:t>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3743" y="4442755"/>
            <a:ext cx="5328592" cy="2351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Целевой сценарий 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5295" y="1302368"/>
            <a:ext cx="607465" cy="609951"/>
          </a:xfrm>
          <a:prstGeom prst="triangle">
            <a:avLst>
              <a:gd name="adj" fmla="val 521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52436" y="2511540"/>
            <a:ext cx="607465" cy="609951"/>
          </a:xfrm>
          <a:prstGeom prst="triangle">
            <a:avLst>
              <a:gd name="adj" fmla="val 521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2436" y="4056565"/>
            <a:ext cx="607465" cy="609951"/>
          </a:xfrm>
          <a:prstGeom prst="triangle">
            <a:avLst>
              <a:gd name="adj" fmla="val 521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3743" y="2853324"/>
            <a:ext cx="5328592" cy="2972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Базовый (умеренно-оптимистичный сценарий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3307" y="1594035"/>
            <a:ext cx="5409028" cy="1093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Сценарий характеризуется низким уровнем привлечения частных инвестиций и внедрения инновационных технологий, невысокими темпами роста производительности труда, незначительным сокращением отставания </a:t>
            </a:r>
            <a:r>
              <a:rPr lang="ru-RU" sz="1200" dirty="0" smtClean="0"/>
              <a:t>качественных </a:t>
            </a:r>
            <a:r>
              <a:rPr lang="ru-RU" sz="1200" dirty="0"/>
              <a:t>показателей уровня жизни населения от показателей </a:t>
            </a:r>
            <a:r>
              <a:rPr lang="ru-RU" sz="1200" dirty="0" smtClean="0"/>
              <a:t>районов-лидеров</a:t>
            </a:r>
            <a:endParaRPr lang="ru-RU" sz="12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0656" y="3148481"/>
            <a:ext cx="5328542" cy="1093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Сценарий предполагает сохранение текущих макроэкономических тенденций, условий (без резких колебаний или с незначительными колебаниями) с постепенным переходом к новой модели </a:t>
            </a:r>
            <a:r>
              <a:rPr lang="ru-RU" sz="1200" dirty="0" smtClean="0"/>
              <a:t>развития. </a:t>
            </a:r>
            <a:r>
              <a:rPr lang="ru-RU" sz="1200" dirty="0"/>
              <a:t>Характеризуется усилением инвестиционной и инновационной направленности экономического роста, при этом темпы роста </a:t>
            </a:r>
            <a:r>
              <a:rPr lang="ru-RU" sz="1200" dirty="0" smtClean="0"/>
              <a:t>основных показателей будут умеренными</a:t>
            </a:r>
            <a:endParaRPr lang="ru-RU" sz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60656" y="4687376"/>
            <a:ext cx="5328542" cy="1093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Сценарий учитывает основные положения и целевые </a:t>
            </a:r>
            <a:r>
              <a:rPr lang="ru-RU" sz="1200" dirty="0" smtClean="0"/>
              <a:t>ориентиры. </a:t>
            </a:r>
            <a:r>
              <a:rPr lang="ru-RU" sz="1200" dirty="0"/>
              <a:t>Характеризуется интенсификацией факторов экономического роста и отличается повышенной устойчивостью к изменениям макроэкономической ситуации. Предполагает переход к новой модели экономики форсированными темпами, ускоренную цифровую трансформацию </a:t>
            </a:r>
            <a:r>
              <a:rPr lang="ru-RU" sz="1200" dirty="0" smtClean="0"/>
              <a:t>экономики</a:t>
            </a:r>
            <a:r>
              <a:rPr lang="ru-RU" sz="1200" dirty="0"/>
              <a:t>, активизацию инвестиционной и инновационной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7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42"/>
            <a:ext cx="9144000" cy="6471557"/>
          </a:xfrm>
          <a:prstGeom prst="rect">
            <a:avLst/>
          </a:prstGeom>
        </p:spPr>
      </p:pic>
      <p:sp>
        <p:nvSpPr>
          <p:cNvPr id="11" name="Блок-схема: задержка 10"/>
          <p:cNvSpPr/>
          <p:nvPr/>
        </p:nvSpPr>
        <p:spPr>
          <a:xfrm>
            <a:off x="-85277" y="-7232"/>
            <a:ext cx="6479194" cy="6906445"/>
          </a:xfrm>
          <a:prstGeom prst="flowChartDelay">
            <a:avLst/>
          </a:prstGeom>
          <a:solidFill>
            <a:schemeClr val="accent1">
              <a:lumMod val="75000"/>
              <a:alpha val="78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6" rIns="91452" bIns="45726" anchor="ctr"/>
          <a:lstStyle/>
          <a:p>
            <a:pPr>
              <a:defRPr/>
            </a:pPr>
            <a:endParaRPr lang="ru-RU" sz="40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259632" y="3886774"/>
            <a:ext cx="4681538" cy="430899"/>
          </a:xfrm>
          <a:prstGeom prst="rect">
            <a:avLst/>
          </a:prstGeom>
          <a:noFill/>
        </p:spPr>
        <p:txBody>
          <a:bodyPr lIns="91452" tIns="45726" rIns="91452" bIns="45726">
            <a:spAutoFit/>
          </a:bodyPr>
          <a:lstStyle/>
          <a:p>
            <a:pPr algn="ctr">
              <a:defRPr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7" name="Группа 17"/>
          <p:cNvGrpSpPr>
            <a:grpSpLocks/>
          </p:cNvGrpSpPr>
          <p:nvPr/>
        </p:nvGrpSpPr>
        <p:grpSpPr bwMode="auto">
          <a:xfrm>
            <a:off x="-85277" y="6345403"/>
            <a:ext cx="5089325" cy="523219"/>
            <a:chOff x="-1" y="6334779"/>
            <a:chExt cx="4578522" cy="477081"/>
          </a:xfrm>
          <a:solidFill>
            <a:schemeClr val="accent6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-1" y="6334779"/>
              <a:ext cx="4578522" cy="477081"/>
            </a:xfrm>
            <a:custGeom>
              <a:avLst/>
              <a:gdLst>
                <a:gd name="connsiteX0" fmla="*/ 0 w 4615021"/>
                <a:gd name="connsiteY0" fmla="*/ 0 h 523220"/>
                <a:gd name="connsiteX1" fmla="*/ 4615021 w 4615021"/>
                <a:gd name="connsiteY1" fmla="*/ 0 h 523220"/>
                <a:gd name="connsiteX2" fmla="*/ 4615021 w 4615021"/>
                <a:gd name="connsiteY2" fmla="*/ 523220 h 523220"/>
                <a:gd name="connsiteX3" fmla="*/ 0 w 4615021"/>
                <a:gd name="connsiteY3" fmla="*/ 523220 h 523220"/>
                <a:gd name="connsiteX4" fmla="*/ 0 w 4615021"/>
                <a:gd name="connsiteY4" fmla="*/ 0 h 523220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196419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8857"/>
                <a:gd name="connsiteX1" fmla="*/ 4615021 w 4615021"/>
                <a:gd name="connsiteY1" fmla="*/ 0 h 548857"/>
                <a:gd name="connsiteX2" fmla="*/ 3064274 w 4615021"/>
                <a:gd name="connsiteY2" fmla="*/ 548857 h 548857"/>
                <a:gd name="connsiteX3" fmla="*/ 0 w 4615021"/>
                <a:gd name="connsiteY3" fmla="*/ 523220 h 548857"/>
                <a:gd name="connsiteX4" fmla="*/ 0 w 4615021"/>
                <a:gd name="connsiteY4" fmla="*/ 0 h 548857"/>
                <a:gd name="connsiteX0" fmla="*/ 0 w 4615021"/>
                <a:gd name="connsiteY0" fmla="*/ 0 h 540915"/>
                <a:gd name="connsiteX1" fmla="*/ 4615021 w 4615021"/>
                <a:gd name="connsiteY1" fmla="*/ 0 h 540915"/>
                <a:gd name="connsiteX2" fmla="*/ 3064274 w 4615021"/>
                <a:gd name="connsiteY2" fmla="*/ 540915 h 540915"/>
                <a:gd name="connsiteX3" fmla="*/ 0 w 4615021"/>
                <a:gd name="connsiteY3" fmla="*/ 523220 h 540915"/>
                <a:gd name="connsiteX4" fmla="*/ 0 w 4615021"/>
                <a:gd name="connsiteY4" fmla="*/ 0 h 540915"/>
                <a:gd name="connsiteX0" fmla="*/ 0 w 4615021"/>
                <a:gd name="connsiteY0" fmla="*/ 0 h 532973"/>
                <a:gd name="connsiteX1" fmla="*/ 4615021 w 4615021"/>
                <a:gd name="connsiteY1" fmla="*/ 0 h 532973"/>
                <a:gd name="connsiteX2" fmla="*/ 3064274 w 4615021"/>
                <a:gd name="connsiteY2" fmla="*/ 532973 h 532973"/>
                <a:gd name="connsiteX3" fmla="*/ 0 w 4615021"/>
                <a:gd name="connsiteY3" fmla="*/ 523220 h 532973"/>
                <a:gd name="connsiteX4" fmla="*/ 0 w 4615021"/>
                <a:gd name="connsiteY4" fmla="*/ 0 h 532973"/>
                <a:gd name="connsiteX0" fmla="*/ 0 w 4540689"/>
                <a:gd name="connsiteY0" fmla="*/ 0 h 532973"/>
                <a:gd name="connsiteX1" fmla="*/ 4540689 w 4540689"/>
                <a:gd name="connsiteY1" fmla="*/ 7941 h 532973"/>
                <a:gd name="connsiteX2" fmla="*/ 3064274 w 4540689"/>
                <a:gd name="connsiteY2" fmla="*/ 532973 h 532973"/>
                <a:gd name="connsiteX3" fmla="*/ 0 w 4540689"/>
                <a:gd name="connsiteY3" fmla="*/ 523220 h 532973"/>
                <a:gd name="connsiteX4" fmla="*/ 0 w 4540689"/>
                <a:gd name="connsiteY4" fmla="*/ 0 h 532973"/>
                <a:gd name="connsiteX0" fmla="*/ 0 w 4548947"/>
                <a:gd name="connsiteY0" fmla="*/ 0 h 532973"/>
                <a:gd name="connsiteX1" fmla="*/ 4548947 w 4548947"/>
                <a:gd name="connsiteY1" fmla="*/ 7941 h 532973"/>
                <a:gd name="connsiteX2" fmla="*/ 3064274 w 4548947"/>
                <a:gd name="connsiteY2" fmla="*/ 532973 h 532973"/>
                <a:gd name="connsiteX3" fmla="*/ 0 w 4548947"/>
                <a:gd name="connsiteY3" fmla="*/ 523220 h 532973"/>
                <a:gd name="connsiteX4" fmla="*/ 0 w 4548947"/>
                <a:gd name="connsiteY4" fmla="*/ 0 h 5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947" h="532973">
                  <a:moveTo>
                    <a:pt x="0" y="0"/>
                  </a:moveTo>
                  <a:lnTo>
                    <a:pt x="4548947" y="7941"/>
                  </a:lnTo>
                  <a:cubicBezTo>
                    <a:pt x="4076080" y="190893"/>
                    <a:pt x="4142114" y="342080"/>
                    <a:pt x="3064274" y="532973"/>
                  </a:cubicBez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2800" i="1">
                  <a:solidFill>
                    <a:schemeClr val="bg1">
                      <a:lumMod val="75000"/>
                    </a:schemeClr>
                  </a:solidFill>
                  <a:latin typeface="+mj-lt"/>
                </a:defRPr>
              </a:lvl1pPr>
            </a:lstStyle>
            <a:p>
              <a:pPr algn="ctr">
                <a:defRPr/>
              </a:pPr>
              <a:endParaRPr lang="ru-RU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" y="6397024"/>
              <a:ext cx="4446755" cy="0"/>
            </a:xfrm>
            <a:prstGeom prst="line">
              <a:avLst/>
            </a:prstGeom>
            <a:grpFill/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28197" y="268096"/>
            <a:ext cx="1788131" cy="400122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r>
              <a:rPr lang="ru-RU" sz="2000" b="1" i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ea typeface="Batang" pitchFamily="18" charset="-127"/>
                <a:cs typeface="Arial" pitchFamily="34" charset="0"/>
              </a:rPr>
              <a:t> </a:t>
            </a:r>
            <a:endParaRPr lang="ru-RU" sz="2000" b="1" i="1" spc="-40" dirty="0">
              <a:solidFill>
                <a:srgbClr val="4F81BD">
                  <a:lumMod val="50000"/>
                </a:srgbClr>
              </a:solidFill>
              <a:latin typeface="Arial Narrow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-51684" y="0"/>
            <a:ext cx="9195683" cy="620688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52" tIns="45726" rIns="91452" bIns="4572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6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51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7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903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2400" b="1" dirty="0">
                <a:solidFill>
                  <a:srgbClr val="002060"/>
                </a:solidFill>
              </a:rPr>
              <a:t>Система </a:t>
            </a:r>
            <a:r>
              <a:rPr lang="ru-RU" sz="2400" b="1" dirty="0" smtClean="0">
                <a:solidFill>
                  <a:srgbClr val="002060"/>
                </a:solidFill>
              </a:rPr>
              <a:t>целеполагания</a:t>
            </a:r>
          </a:p>
          <a:p>
            <a:pPr algn="l" defTabSz="914400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МИССИЯ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227" y="888784"/>
            <a:ext cx="9014269" cy="596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C00000"/>
                </a:solidFill>
              </a:rPr>
              <a:t>Топчихинский</a:t>
            </a:r>
            <a:r>
              <a:rPr lang="ru-RU" b="1" dirty="0">
                <a:solidFill>
                  <a:srgbClr val="C00000"/>
                </a:solidFill>
              </a:rPr>
              <a:t> район – ведущий динамично развивающийся агропромышленный район Алтайского края. Территория комфортной жизненной </a:t>
            </a:r>
            <a:r>
              <a:rPr lang="ru-RU" b="1" dirty="0" smtClean="0">
                <a:solidFill>
                  <a:srgbClr val="C00000"/>
                </a:solidFill>
              </a:rPr>
              <a:t>среды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197" y="1829246"/>
            <a:ext cx="8908299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Главная стратегическая цель: </a:t>
            </a:r>
            <a:r>
              <a:rPr lang="ru-RU" b="1" dirty="0" smtClean="0">
                <a:solidFill>
                  <a:srgbClr val="002060"/>
                </a:solidFill>
              </a:rPr>
              <a:t>повышение </a:t>
            </a:r>
            <a:r>
              <a:rPr lang="ru-RU" b="1" dirty="0">
                <a:solidFill>
                  <a:srgbClr val="002060"/>
                </a:solidFill>
              </a:rPr>
              <a:t>качества жизни населения </a:t>
            </a:r>
            <a:r>
              <a:rPr lang="ru-RU" b="1" dirty="0" err="1">
                <a:solidFill>
                  <a:srgbClr val="002060"/>
                </a:solidFill>
              </a:rPr>
              <a:t>Топчихинского</a:t>
            </a:r>
            <a:r>
              <a:rPr lang="ru-RU" b="1" dirty="0">
                <a:solidFill>
                  <a:srgbClr val="002060"/>
                </a:solidFill>
              </a:rPr>
              <a:t> района на основе устойчивого, динамичного развития экономики и создания комфортной среды для жизни</a:t>
            </a:r>
          </a:p>
        </p:txBody>
      </p:sp>
      <p:sp>
        <p:nvSpPr>
          <p:cNvPr id="4" name="Овал 3"/>
          <p:cNvSpPr/>
          <p:nvPr/>
        </p:nvSpPr>
        <p:spPr>
          <a:xfrm>
            <a:off x="755576" y="2996952"/>
            <a:ext cx="7862141" cy="27459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Главная стратегическая цель аккумулирует в себя наиболее значимые цели деятельности органов  местного самоуправления района, структурных  подразделений  Администрации района, достижение которых кардинально  изменит характер, структуру и эффективность экономики и социальной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1924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3099</TotalTime>
  <Words>2085</Words>
  <Application>Microsoft Office PowerPoint</Application>
  <PresentationFormat>Экран (4:3)</PresentationFormat>
  <Paragraphs>364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Batang</vt:lpstr>
      <vt:lpstr>Calibri</vt:lpstr>
      <vt:lpstr>Times New Roman</vt:lpstr>
      <vt:lpstr>1_Тема Office</vt:lpstr>
      <vt:lpstr>Презентация PowerPoint</vt:lpstr>
      <vt:lpstr>   Общая информация</vt:lpstr>
      <vt:lpstr>      SWOT-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Комитет по экономике и инвестиционной политике Администрации Топчихинского района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Стратегия соц-эконом развития МО Топчихинский район 2035</dc:subject>
  <dc:creator>Фатеева Л.А.</dc:creator>
  <cp:lastModifiedBy>root</cp:lastModifiedBy>
  <cp:revision>10</cp:revision>
  <cp:lastPrinted>2020-12-23T03:59:05Z</cp:lastPrinted>
  <dcterms:created xsi:type="dcterms:W3CDTF">2018-05-16T09:13:11Z</dcterms:created>
  <dcterms:modified xsi:type="dcterms:W3CDTF">2020-12-23T03:59:12Z</dcterms:modified>
</cp:coreProperties>
</file>