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1" r:id="rId2"/>
    <p:sldId id="314" r:id="rId3"/>
    <p:sldId id="316" r:id="rId4"/>
    <p:sldId id="336" r:id="rId5"/>
    <p:sldId id="315" r:id="rId6"/>
    <p:sldId id="335" r:id="rId7"/>
    <p:sldId id="339" r:id="rId8"/>
    <p:sldId id="340" r:id="rId9"/>
    <p:sldId id="321" r:id="rId10"/>
    <p:sldId id="319" r:id="rId11"/>
    <p:sldId id="320" r:id="rId12"/>
    <p:sldId id="301" r:id="rId13"/>
    <p:sldId id="323" r:id="rId14"/>
    <p:sldId id="324" r:id="rId15"/>
    <p:sldId id="325" r:id="rId16"/>
    <p:sldId id="326" r:id="rId17"/>
    <p:sldId id="327" r:id="rId18"/>
    <p:sldId id="328" r:id="rId19"/>
    <p:sldId id="333" r:id="rId20"/>
    <p:sldId id="279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00FF"/>
    <a:srgbClr val="2EA463"/>
    <a:srgbClr val="238EAF"/>
    <a:srgbClr val="474191"/>
    <a:srgbClr val="AF23A5"/>
    <a:srgbClr val="00FF00"/>
    <a:srgbClr val="66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4649" autoAdjust="0"/>
  </p:normalViewPr>
  <p:slideViewPr>
    <p:cSldViewPr>
      <p:cViewPr>
        <p:scale>
          <a:sx n="100" d="100"/>
          <a:sy n="100" d="100"/>
        </p:scale>
        <p:origin x="-114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5;&#1088;&#1077;&#1079;&#1077;&#1085;&#1090;&#1072;&#1094;&#1080;&#1080;\&#1041;&#1070;&#1044;&#1046;&#1045;&#1058;%20&#1053;&#1040;%202016%20&#1043;&#1054;&#1044;\&#1050;&#1085;&#1080;&#1075;&#1072;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5;&#1088;&#1077;&#1079;&#1077;&#1085;&#1090;&#1072;&#1094;&#1080;&#1080;\&#1041;&#1070;&#1044;&#1046;&#1045;&#1058;%20&#1053;&#1040;%202016%20&#1043;&#1054;&#1044;\&#1050;&#1085;&#1080;&#1075;&#1072;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\&#1056;&#1072;&#1073;&#1086;&#1095;&#1080;&#1081;%20&#1089;&#1090;&#1086;&#1083;\&#1055;&#1088;&#1077;&#1079;&#1077;&#1085;&#1090;&#1072;&#1094;&#1080;&#1080;\&#1073;&#1102;&#1076;&#1078;&#1077;&#1090;%20&#1085;&#1072;%202015%20&#1075;&#1086;&#1076;\&#1050;&#1085;&#1080;&#1075;&#1072;2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INNC\&#1052;&#1086;&#1080;%20&#1076;&#1086;&#1082;&#1091;&#1084;&#1077;&#1085;&#1090;&#1099;\&#1041;&#1070;&#1044;&#1046;&#1045;&#1058;%202017\&#1050;&#1085;&#1080;&#1075;&#1072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9531302220499183E-2"/>
          <c:y val="0.12572255297356066"/>
          <c:w val="0.4881222687152314"/>
          <c:h val="0.729683747319126"/>
        </c:manualLayout>
      </c:layout>
      <c:pie3DChart>
        <c:varyColors val="1"/>
        <c:ser>
          <c:idx val="1"/>
          <c:order val="1"/>
          <c:explosion val="1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61,4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</c:dLbl>
            <c:dLbl>
              <c:idx val="1"/>
              <c:layout>
                <c:manualLayout>
                  <c:x val="8.7173433277747514E-2"/>
                  <c:y val="-0.111594452630844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6,8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,4</a:t>
                    </a:r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21,4</a:t>
                    </a:r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20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Лист4!$C$5:$C$10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Государственная пошлина</c:v>
                </c:pt>
                <c:pt idx="3">
                  <c:v>Акцизы</c:v>
                </c:pt>
                <c:pt idx="4">
                  <c:v>Иные доходы</c:v>
                </c:pt>
              </c:strCache>
            </c:strRef>
          </c:cat>
          <c:val>
            <c:numRef>
              <c:f>Лист4!$D$5:$D$10</c:f>
              <c:numCache>
                <c:formatCode>General</c:formatCode>
                <c:ptCount val="6"/>
                <c:pt idx="0">
                  <c:v>60.6</c:v>
                </c:pt>
                <c:pt idx="1">
                  <c:v>8.3000000000000007</c:v>
                </c:pt>
                <c:pt idx="2">
                  <c:v>1</c:v>
                </c:pt>
                <c:pt idx="3">
                  <c:v>9.5</c:v>
                </c:pt>
                <c:pt idx="4">
                  <c:v>20.6</c:v>
                </c:pt>
              </c:numCache>
            </c:numRef>
          </c:val>
        </c:ser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Лист4!$C$5:$C$9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Государственная пошлина</c:v>
                </c:pt>
                <c:pt idx="3">
                  <c:v>Акцизы</c:v>
                </c:pt>
                <c:pt idx="4">
                  <c:v>Иные доходы</c:v>
                </c:pt>
              </c:strCache>
            </c:strRef>
          </c:cat>
          <c:val>
            <c:numRef>
              <c:f>Лист4!$D$5:$D$9</c:f>
              <c:numCache>
                <c:formatCode>General</c:formatCode>
                <c:ptCount val="5"/>
                <c:pt idx="0">
                  <c:v>60.6</c:v>
                </c:pt>
                <c:pt idx="1">
                  <c:v>8.3000000000000007</c:v>
                </c:pt>
                <c:pt idx="2">
                  <c:v>1</c:v>
                </c:pt>
                <c:pt idx="3">
                  <c:v>9.5</c:v>
                </c:pt>
                <c:pt idx="4">
                  <c:v>20.6</c:v>
                </c:pt>
              </c:numCache>
            </c:numRef>
          </c:val>
        </c:ser>
      </c:pie3DChart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58882820630070298"/>
          <c:y val="4.2562447986684904E-2"/>
          <c:w val="0.40318842015418088"/>
          <c:h val="0.9574375520133156"/>
        </c:manualLayout>
      </c:layout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;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2120604155535952"/>
                  <c:y val="-0.27141273580893188"/>
                </c:manualLayout>
              </c:layout>
              <c:tx>
                <c:rich>
                  <a:bodyPr/>
                  <a:lstStyle/>
                  <a:p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195,8</a:t>
                    </a:r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; 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Лист2!$B$5:$B$6</c:f>
              <c:strCache>
                <c:ptCount val="2"/>
                <c:pt idx="0">
                  <c:v>местные полномочия</c:v>
                </c:pt>
                <c:pt idx="1">
                  <c:v>делегированные полномочия</c:v>
                </c:pt>
              </c:strCache>
            </c:strRef>
          </c:cat>
          <c:val>
            <c:numRef>
              <c:f>Лист2!$C$5:$C$6</c:f>
              <c:numCache>
                <c:formatCode>General</c:formatCode>
                <c:ptCount val="2"/>
                <c:pt idx="0">
                  <c:v>7.4</c:v>
                </c:pt>
                <c:pt idx="1">
                  <c:v>171.7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2.5685935837745852E-2"/>
          <c:y val="0.13725490196078433"/>
          <c:w val="0.5429072802068996"/>
          <c:h val="0.8352941176470588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226907,0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790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1000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8780,0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20510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350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1000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Лист5!$C$5:$C$15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Культура, кинематография, СМИ</c:v>
                </c:pt>
                <c:pt idx="7">
                  <c:v>Социальная политика</c:v>
                </c:pt>
                <c:pt idx="8">
                  <c:v>Физкультура и спорт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Лист5!$D$5:$D$15</c:f>
              <c:numCache>
                <c:formatCode>General</c:formatCode>
                <c:ptCount val="11"/>
                <c:pt idx="0">
                  <c:v>28780</c:v>
                </c:pt>
                <c:pt idx="1">
                  <c:v>817.4</c:v>
                </c:pt>
                <c:pt idx="2">
                  <c:v>790</c:v>
                </c:pt>
                <c:pt idx="3">
                  <c:v>17648.7</c:v>
                </c:pt>
                <c:pt idx="4">
                  <c:v>1000</c:v>
                </c:pt>
                <c:pt idx="5">
                  <c:v>226907</c:v>
                </c:pt>
                <c:pt idx="6">
                  <c:v>20510</c:v>
                </c:pt>
                <c:pt idx="7">
                  <c:v>14416.8</c:v>
                </c:pt>
                <c:pt idx="8">
                  <c:v>350</c:v>
                </c:pt>
                <c:pt idx="9">
                  <c:v>1000</c:v>
                </c:pt>
                <c:pt idx="10">
                  <c:v>10692.1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6832495705833763"/>
          <c:y val="3.0344295198394392E-3"/>
          <c:w val="0.42901892963377675"/>
          <c:h val="0.99304389034703999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spPr>
    <a:noFill/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dLbls>
          <c:showVal val="1"/>
          <c:showCatName val="1"/>
        </c:dLbls>
      </c:pie3DChart>
      <c:spPr>
        <a:noFill/>
        <a:ln w="29444">
          <a:noFill/>
        </a:ln>
      </c:spPr>
    </c:plotArea>
    <c:plotVisOnly val="1"/>
    <c:dispBlanksAs val="zero"/>
  </c:chart>
  <c:txPr>
    <a:bodyPr/>
    <a:lstStyle/>
    <a:p>
      <a:pPr>
        <a:defRPr sz="1915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3872485353672446E-2"/>
          <c:y val="5.7916441986179741E-2"/>
          <c:w val="0.53157897940080601"/>
          <c:h val="0.81931529965580774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Лист6!$C$5:$C$16</c:f>
              <c:strCache>
                <c:ptCount val="11"/>
                <c:pt idx="0">
                  <c:v>Развитие и сохранение культуры</c:v>
                </c:pt>
                <c:pt idx="1">
                  <c:v>Развитие образования</c:v>
                </c:pt>
                <c:pt idx="2">
                  <c:v>Обеспечение населения района ЖКУ</c:v>
                </c:pt>
                <c:pt idx="3">
                  <c:v>Безопасность дорожного движения</c:v>
                </c:pt>
                <c:pt idx="4">
                  <c:v>Профилактика правонарушений</c:v>
                </c:pt>
                <c:pt idx="5">
                  <c:v>Молодежь Топчихинского района</c:v>
                </c:pt>
                <c:pt idx="6">
                  <c:v>Патриотическое воспитание молодежи</c:v>
                </c:pt>
                <c:pt idx="7">
                  <c:v>Физкультура и спорт</c:v>
                </c:pt>
                <c:pt idx="8">
                  <c:v>Развитие  малого предпринимательства</c:v>
                </c:pt>
                <c:pt idx="9">
                  <c:v>Капитальный ремонт общеобразовательных организаций</c:v>
                </c:pt>
                <c:pt idx="10">
                  <c:v>Обеспечение жильем молодых семей</c:v>
                </c:pt>
              </c:strCache>
            </c:strRef>
          </c:cat>
          <c:val>
            <c:numRef>
              <c:f>Лист6!$D$5:$D$16</c:f>
              <c:numCache>
                <c:formatCode>General</c:formatCode>
                <c:ptCount val="12"/>
                <c:pt idx="0">
                  <c:v>1263</c:v>
                </c:pt>
                <c:pt idx="1">
                  <c:v>2571</c:v>
                </c:pt>
                <c:pt idx="2">
                  <c:v>3150</c:v>
                </c:pt>
                <c:pt idx="3">
                  <c:v>42</c:v>
                </c:pt>
                <c:pt idx="4">
                  <c:v>450</c:v>
                </c:pt>
                <c:pt idx="5">
                  <c:v>50</c:v>
                </c:pt>
                <c:pt idx="6">
                  <c:v>57</c:v>
                </c:pt>
                <c:pt idx="7">
                  <c:v>370</c:v>
                </c:pt>
                <c:pt idx="8">
                  <c:v>312</c:v>
                </c:pt>
                <c:pt idx="9">
                  <c:v>1000</c:v>
                </c:pt>
                <c:pt idx="10">
                  <c:v>200</c:v>
                </c:pt>
              </c:numCache>
            </c:numRef>
          </c:val>
        </c:ser>
      </c:pie3DChart>
    </c:plotArea>
    <c:legend>
      <c:legendPos val="r"/>
      <c:legendEntry>
        <c:idx val="11"/>
        <c:delete val="1"/>
      </c:legendEntry>
      <c:layout>
        <c:manualLayout>
          <c:xMode val="edge"/>
          <c:yMode val="edge"/>
          <c:x val="0.57222222222222219"/>
          <c:y val="0"/>
          <c:w val="0.41111111111111109"/>
          <c:h val="1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png"/><Relationship Id="rId4" Type="http://schemas.openxmlformats.org/officeDocument/2006/relationships/image" Target="../media/image3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png"/><Relationship Id="rId4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5CEA1-A4FF-45BF-85D6-235E7474B5B4}" type="doc">
      <dgm:prSet loTypeId="urn:microsoft.com/office/officeart/2005/8/layout/target3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8093AB6-9F72-4594-8FA8-39C354F059F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Снижение недоимки в районный бюджет</a:t>
          </a:r>
          <a:endParaRPr lang="ru-RU" sz="1200" dirty="0"/>
        </a:p>
      </dgm:t>
    </dgm:pt>
    <dgm:pt modelId="{97EE65BC-04A6-45FE-B096-6615EC7B4E3E}" type="parTrans" cxnId="{731E3095-3A53-40DC-92BE-8FD084297584}">
      <dgm:prSet/>
      <dgm:spPr/>
      <dgm:t>
        <a:bodyPr/>
        <a:lstStyle/>
        <a:p>
          <a:endParaRPr lang="ru-RU"/>
        </a:p>
      </dgm:t>
    </dgm:pt>
    <dgm:pt modelId="{A61E8959-43F4-4F4F-98F1-81A6025D4A20}" type="sibTrans" cxnId="{731E3095-3A53-40DC-92BE-8FD084297584}">
      <dgm:prSet/>
      <dgm:spPr/>
      <dgm:t>
        <a:bodyPr/>
        <a:lstStyle/>
        <a:p>
          <a:endParaRPr lang="ru-RU"/>
        </a:p>
      </dgm:t>
    </dgm:pt>
    <dgm:pt modelId="{3BBC3710-12C6-43C6-9144-6DD1418EAA6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Увеличение налогооблагаемой базы</a:t>
          </a:r>
          <a:endParaRPr lang="ru-RU" sz="1200" dirty="0"/>
        </a:p>
      </dgm:t>
    </dgm:pt>
    <dgm:pt modelId="{1F63623C-1C40-4DC3-A724-02909F779406}" type="parTrans" cxnId="{CD842CCF-99B0-4964-8AE7-79F6BA0A08ED}">
      <dgm:prSet/>
      <dgm:spPr/>
      <dgm:t>
        <a:bodyPr/>
        <a:lstStyle/>
        <a:p>
          <a:endParaRPr lang="ru-RU"/>
        </a:p>
      </dgm:t>
    </dgm:pt>
    <dgm:pt modelId="{CD4C354A-F9C2-47F2-BD33-6189E9E31469}" type="sibTrans" cxnId="{CD842CCF-99B0-4964-8AE7-79F6BA0A08ED}">
      <dgm:prSet/>
      <dgm:spPr/>
      <dgm:t>
        <a:bodyPr/>
        <a:lstStyle/>
        <a:p>
          <a:endParaRPr lang="ru-RU"/>
        </a:p>
      </dgm:t>
    </dgm:pt>
    <dgm:pt modelId="{239BE9CB-613C-41B7-90FD-670728BF39DB}">
      <dgm:prSet custT="1"/>
      <dgm:spPr/>
      <dgm:t>
        <a:bodyPr/>
        <a:lstStyle/>
        <a:p>
          <a:r>
            <a:rPr lang="ru-RU" sz="1200" dirty="0" smtClean="0"/>
            <a:t>Повышение эффективности управления муниципальным имуществом</a:t>
          </a:r>
          <a:endParaRPr lang="ru-RU" sz="1200" dirty="0"/>
        </a:p>
      </dgm:t>
    </dgm:pt>
    <dgm:pt modelId="{066C59BD-B1BF-4323-BCB4-48641E2213E4}" type="parTrans" cxnId="{1E7E3CDF-78A0-48A5-AEC5-D38F977E947D}">
      <dgm:prSet/>
      <dgm:spPr/>
      <dgm:t>
        <a:bodyPr/>
        <a:lstStyle/>
        <a:p>
          <a:endParaRPr lang="ru-RU"/>
        </a:p>
      </dgm:t>
    </dgm:pt>
    <dgm:pt modelId="{D302201D-87DC-4229-ACAA-0D86EC247AEB}" type="sibTrans" cxnId="{1E7E3CDF-78A0-48A5-AEC5-D38F977E947D}">
      <dgm:prSet/>
      <dgm:spPr/>
      <dgm:t>
        <a:bodyPr/>
        <a:lstStyle/>
        <a:p>
          <a:endParaRPr lang="ru-RU"/>
        </a:p>
      </dgm:t>
    </dgm:pt>
    <dgm:pt modelId="{A265A788-C736-49EB-8945-FD33C8657E0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Налоговая политика в 201</a:t>
          </a:r>
          <a:r>
            <a:rPr lang="ru-RU" sz="800" dirty="0" smtClean="0"/>
            <a:t>8</a:t>
          </a:r>
          <a:r>
            <a:rPr lang="ru-RU" sz="1200" dirty="0" smtClean="0"/>
            <a:t> году будет направлена на создание эффективной и стабильной налоговой системы, поддержание  сбалансированности и устойчивости бюджета, динамичное поступление доходов в консолидированный бюджет Топчихинского  района, обеспечивающее текущие потребности бюджета. Основной целью налоговой политики Топчихинского района на 2017 год  является увеличение доходного потенциала налоговой системы и повышение уровня собственных доходов бюджета района</a:t>
          </a:r>
        </a:p>
      </dgm:t>
    </dgm:pt>
    <dgm:pt modelId="{8948C989-BE9D-46A0-A0A1-63974F7E1E5F}" type="sibTrans" cxnId="{0975B23F-6DEC-4AE9-A3C5-EF2B4973CB39}">
      <dgm:prSet/>
      <dgm:spPr/>
      <dgm:t>
        <a:bodyPr/>
        <a:lstStyle/>
        <a:p>
          <a:endParaRPr lang="ru-RU"/>
        </a:p>
      </dgm:t>
    </dgm:pt>
    <dgm:pt modelId="{DF84509D-7E11-46D4-BC3E-67A6585C83E2}" type="parTrans" cxnId="{0975B23F-6DEC-4AE9-A3C5-EF2B4973CB39}">
      <dgm:prSet/>
      <dgm:spPr/>
      <dgm:t>
        <a:bodyPr/>
        <a:lstStyle/>
        <a:p>
          <a:endParaRPr lang="ru-RU"/>
        </a:p>
      </dgm:t>
    </dgm:pt>
    <dgm:pt modelId="{34F6FF35-9490-470F-8257-FD0AD30D70A6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Обеспечение полноты и своевременности поступления налоговых и неналоговых доходов, законодательно закрепленных за бюджетом муниципального района</a:t>
          </a:r>
          <a:endParaRPr lang="en-US" sz="1200" b="0" dirty="0" smtClean="0">
            <a:latin typeface="Times New Roman" pitchFamily="18" charset="0"/>
            <a:ea typeface="Franklin Gothic Book" charset="0"/>
            <a:cs typeface="Times New Roman" pitchFamily="18" charset="0"/>
          </a:endParaRPr>
        </a:p>
      </dgm:t>
    </dgm:pt>
    <dgm:pt modelId="{1A3B6E11-FF8B-444D-8DAF-25E615A90BA5}" type="sibTrans" cxnId="{9D53A4DB-00C1-454E-A39C-0555441CDAE1}">
      <dgm:prSet/>
      <dgm:spPr/>
      <dgm:t>
        <a:bodyPr/>
        <a:lstStyle/>
        <a:p>
          <a:endParaRPr lang="ru-RU"/>
        </a:p>
      </dgm:t>
    </dgm:pt>
    <dgm:pt modelId="{DFB24BA9-49C9-4DDC-B399-95F4C0E31FA3}" type="parTrans" cxnId="{9D53A4DB-00C1-454E-A39C-0555441CDAE1}">
      <dgm:prSet/>
      <dgm:spPr/>
      <dgm:t>
        <a:bodyPr/>
        <a:lstStyle/>
        <a:p>
          <a:endParaRPr lang="ru-RU"/>
        </a:p>
      </dgm:t>
    </dgm:pt>
    <dgm:pt modelId="{F882702D-A80C-43B8-8EE8-494B987A368E}" type="pres">
      <dgm:prSet presAssocID="{28C5CEA1-A4FF-45BF-85D6-235E7474B5B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D1F6E7-8D0A-4B1E-90F0-4318A9F7053A}" type="pres">
      <dgm:prSet presAssocID="{A265A788-C736-49EB-8945-FD33C8657E02}" presName="circle1" presStyleLbl="node1" presStyleIdx="0" presStyleCnt="5"/>
      <dgm:spPr/>
      <dgm:t>
        <a:bodyPr/>
        <a:lstStyle/>
        <a:p>
          <a:endParaRPr lang="ru-RU"/>
        </a:p>
      </dgm:t>
    </dgm:pt>
    <dgm:pt modelId="{00B0B9FB-C68F-437B-8575-E73A4A30EC61}" type="pres">
      <dgm:prSet presAssocID="{A265A788-C736-49EB-8945-FD33C8657E02}" presName="space" presStyleCnt="0"/>
      <dgm:spPr/>
      <dgm:t>
        <a:bodyPr/>
        <a:lstStyle/>
        <a:p>
          <a:endParaRPr lang="ru-RU"/>
        </a:p>
      </dgm:t>
    </dgm:pt>
    <dgm:pt modelId="{1B79B7EF-61EA-4347-BAD8-AD915E0164A4}" type="pres">
      <dgm:prSet presAssocID="{A265A788-C736-49EB-8945-FD33C8657E02}" presName="rect1" presStyleLbl="alignAcc1" presStyleIdx="0" presStyleCnt="5" custScaleY="100000"/>
      <dgm:spPr/>
      <dgm:t>
        <a:bodyPr/>
        <a:lstStyle/>
        <a:p>
          <a:endParaRPr lang="ru-RU"/>
        </a:p>
      </dgm:t>
    </dgm:pt>
    <dgm:pt modelId="{4C00FDB9-276A-4E33-BC2E-174299EA606A}" type="pres">
      <dgm:prSet presAssocID="{34F6FF35-9490-470F-8257-FD0AD30D70A6}" presName="vertSpace2" presStyleLbl="node1" presStyleIdx="0" presStyleCnt="5"/>
      <dgm:spPr/>
    </dgm:pt>
    <dgm:pt modelId="{9CF5ABED-0CA8-4C3F-BE07-0EA135B189E1}" type="pres">
      <dgm:prSet presAssocID="{34F6FF35-9490-470F-8257-FD0AD30D70A6}" presName="circle2" presStyleLbl="node1" presStyleIdx="1" presStyleCnt="5"/>
      <dgm:spPr/>
    </dgm:pt>
    <dgm:pt modelId="{307F1092-1A69-4AEE-88AB-2E1F557614E0}" type="pres">
      <dgm:prSet presAssocID="{34F6FF35-9490-470F-8257-FD0AD30D70A6}" presName="rect2" presStyleLbl="alignAcc1" presStyleIdx="1" presStyleCnt="5" custScaleY="56098"/>
      <dgm:spPr/>
      <dgm:t>
        <a:bodyPr/>
        <a:lstStyle/>
        <a:p>
          <a:endParaRPr lang="ru-RU"/>
        </a:p>
      </dgm:t>
    </dgm:pt>
    <dgm:pt modelId="{51BC312F-AA7E-453B-BFD1-29C787C9867A}" type="pres">
      <dgm:prSet presAssocID="{68093AB6-9F72-4594-8FA8-39C354F059FD}" presName="vertSpace3" presStyleLbl="node1" presStyleIdx="1" presStyleCnt="5"/>
      <dgm:spPr/>
    </dgm:pt>
    <dgm:pt modelId="{5E8A2B7D-CB17-49E2-A055-0957F7E4B4E5}" type="pres">
      <dgm:prSet presAssocID="{68093AB6-9F72-4594-8FA8-39C354F059FD}" presName="circle3" presStyleLbl="node1" presStyleIdx="2" presStyleCnt="5"/>
      <dgm:spPr/>
    </dgm:pt>
    <dgm:pt modelId="{0FF80FFC-2241-49FD-88DF-DC0143833BE6}" type="pres">
      <dgm:prSet presAssocID="{68093AB6-9F72-4594-8FA8-39C354F059FD}" presName="rect3" presStyleLbl="alignAcc1" presStyleIdx="2" presStyleCnt="5" custScaleY="46679"/>
      <dgm:spPr/>
      <dgm:t>
        <a:bodyPr/>
        <a:lstStyle/>
        <a:p>
          <a:endParaRPr lang="ru-RU"/>
        </a:p>
      </dgm:t>
    </dgm:pt>
    <dgm:pt modelId="{F9168B7D-32F3-4359-8268-0ADA00336570}" type="pres">
      <dgm:prSet presAssocID="{3BBC3710-12C6-43C6-9144-6DD1418EAA63}" presName="vertSpace4" presStyleLbl="node1" presStyleIdx="2" presStyleCnt="5"/>
      <dgm:spPr/>
    </dgm:pt>
    <dgm:pt modelId="{8089FE8D-5AEF-45E1-9659-EDB75C31E4EF}" type="pres">
      <dgm:prSet presAssocID="{3BBC3710-12C6-43C6-9144-6DD1418EAA63}" presName="circle4" presStyleLbl="node1" presStyleIdx="3" presStyleCnt="5"/>
      <dgm:spPr/>
    </dgm:pt>
    <dgm:pt modelId="{F14E4BE5-E7ED-4E77-8692-6D9C78A0D476}" type="pres">
      <dgm:prSet presAssocID="{3BBC3710-12C6-43C6-9144-6DD1418EAA63}" presName="rect4" presStyleLbl="alignAcc1" presStyleIdx="3" presStyleCnt="5" custScaleY="55712"/>
      <dgm:spPr/>
      <dgm:t>
        <a:bodyPr/>
        <a:lstStyle/>
        <a:p>
          <a:endParaRPr lang="ru-RU"/>
        </a:p>
      </dgm:t>
    </dgm:pt>
    <dgm:pt modelId="{63641CC1-449D-4595-8F4B-14272E6B511A}" type="pres">
      <dgm:prSet presAssocID="{239BE9CB-613C-41B7-90FD-670728BF39DB}" presName="vertSpace5" presStyleLbl="node1" presStyleIdx="3" presStyleCnt="5"/>
      <dgm:spPr/>
    </dgm:pt>
    <dgm:pt modelId="{05AC405A-8D1D-47C6-876E-CBB4079D676D}" type="pres">
      <dgm:prSet presAssocID="{239BE9CB-613C-41B7-90FD-670728BF39DB}" presName="circle5" presStyleLbl="node1" presStyleIdx="4" presStyleCnt="5"/>
      <dgm:spPr/>
    </dgm:pt>
    <dgm:pt modelId="{7D5C5CB1-B73A-4F8B-B663-FFCC5BD63550}" type="pres">
      <dgm:prSet presAssocID="{239BE9CB-613C-41B7-90FD-670728BF39DB}" presName="rect5" presStyleLbl="alignAcc1" presStyleIdx="4" presStyleCnt="5" custScaleY="56542"/>
      <dgm:spPr/>
      <dgm:t>
        <a:bodyPr/>
        <a:lstStyle/>
        <a:p>
          <a:endParaRPr lang="ru-RU"/>
        </a:p>
      </dgm:t>
    </dgm:pt>
    <dgm:pt modelId="{A0C8ABB6-A9A3-4698-A0DC-8F46EB99BEDA}" type="pres">
      <dgm:prSet presAssocID="{A265A788-C736-49EB-8945-FD33C8657E02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43107-F64A-4517-A865-876B28A5597F}" type="pres">
      <dgm:prSet presAssocID="{34F6FF35-9490-470F-8257-FD0AD30D70A6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3C991-0286-48B8-AD9A-B55BDD034160}" type="pres">
      <dgm:prSet presAssocID="{68093AB6-9F72-4594-8FA8-39C354F059FD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85D14-ADFF-42C0-9BF1-7D1563405D37}" type="pres">
      <dgm:prSet presAssocID="{3BBC3710-12C6-43C6-9144-6DD1418EAA63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30BEE-B327-47CB-B330-C4C90547109A}" type="pres">
      <dgm:prSet presAssocID="{239BE9CB-613C-41B7-90FD-670728BF39DB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3A4DB-00C1-454E-A39C-0555441CDAE1}" srcId="{28C5CEA1-A4FF-45BF-85D6-235E7474B5B4}" destId="{34F6FF35-9490-470F-8257-FD0AD30D70A6}" srcOrd="1" destOrd="0" parTransId="{DFB24BA9-49C9-4DDC-B399-95F4C0E31FA3}" sibTransId="{1A3B6E11-FF8B-444D-8DAF-25E615A90BA5}"/>
    <dgm:cxn modelId="{ED985EA2-20A9-4648-BA62-10699A65CCFB}" type="presOf" srcId="{239BE9CB-613C-41B7-90FD-670728BF39DB}" destId="{6DA30BEE-B327-47CB-B330-C4C90547109A}" srcOrd="1" destOrd="0" presId="urn:microsoft.com/office/officeart/2005/8/layout/target3"/>
    <dgm:cxn modelId="{1E7E3CDF-78A0-48A5-AEC5-D38F977E947D}" srcId="{28C5CEA1-A4FF-45BF-85D6-235E7474B5B4}" destId="{239BE9CB-613C-41B7-90FD-670728BF39DB}" srcOrd="4" destOrd="0" parTransId="{066C59BD-B1BF-4323-BCB4-48641E2213E4}" sibTransId="{D302201D-87DC-4229-ACAA-0D86EC247AEB}"/>
    <dgm:cxn modelId="{557BD317-6537-4D69-A2BD-921B2B2A10FC}" type="presOf" srcId="{28C5CEA1-A4FF-45BF-85D6-235E7474B5B4}" destId="{F882702D-A80C-43B8-8EE8-494B987A368E}" srcOrd="0" destOrd="0" presId="urn:microsoft.com/office/officeart/2005/8/layout/target3"/>
    <dgm:cxn modelId="{C65E68B0-CCB4-4D3E-84B6-06896198278F}" type="presOf" srcId="{3BBC3710-12C6-43C6-9144-6DD1418EAA63}" destId="{F14E4BE5-E7ED-4E77-8692-6D9C78A0D476}" srcOrd="0" destOrd="0" presId="urn:microsoft.com/office/officeart/2005/8/layout/target3"/>
    <dgm:cxn modelId="{731E3095-3A53-40DC-92BE-8FD084297584}" srcId="{28C5CEA1-A4FF-45BF-85D6-235E7474B5B4}" destId="{68093AB6-9F72-4594-8FA8-39C354F059FD}" srcOrd="2" destOrd="0" parTransId="{97EE65BC-04A6-45FE-B096-6615EC7B4E3E}" sibTransId="{A61E8959-43F4-4F4F-98F1-81A6025D4A20}"/>
    <dgm:cxn modelId="{445E79A8-2C07-48ED-8309-8A8BED1EBE37}" type="presOf" srcId="{68093AB6-9F72-4594-8FA8-39C354F059FD}" destId="{0FF80FFC-2241-49FD-88DF-DC0143833BE6}" srcOrd="0" destOrd="0" presId="urn:microsoft.com/office/officeart/2005/8/layout/target3"/>
    <dgm:cxn modelId="{F0E06B11-963F-42D1-93DB-5CB5ED14E5A1}" type="presOf" srcId="{239BE9CB-613C-41B7-90FD-670728BF39DB}" destId="{7D5C5CB1-B73A-4F8B-B663-FFCC5BD63550}" srcOrd="0" destOrd="0" presId="urn:microsoft.com/office/officeart/2005/8/layout/target3"/>
    <dgm:cxn modelId="{71E58207-CE66-42AD-AA08-8C8AAEA2D2E7}" type="presOf" srcId="{A265A788-C736-49EB-8945-FD33C8657E02}" destId="{1B79B7EF-61EA-4347-BAD8-AD915E0164A4}" srcOrd="0" destOrd="0" presId="urn:microsoft.com/office/officeart/2005/8/layout/target3"/>
    <dgm:cxn modelId="{07B30B42-17B9-4352-BDD5-35B511CFDE70}" type="presOf" srcId="{A265A788-C736-49EB-8945-FD33C8657E02}" destId="{A0C8ABB6-A9A3-4698-A0DC-8F46EB99BEDA}" srcOrd="1" destOrd="0" presId="urn:microsoft.com/office/officeart/2005/8/layout/target3"/>
    <dgm:cxn modelId="{CD842CCF-99B0-4964-8AE7-79F6BA0A08ED}" srcId="{28C5CEA1-A4FF-45BF-85D6-235E7474B5B4}" destId="{3BBC3710-12C6-43C6-9144-6DD1418EAA63}" srcOrd="3" destOrd="0" parTransId="{1F63623C-1C40-4DC3-A724-02909F779406}" sibTransId="{CD4C354A-F9C2-47F2-BD33-6189E9E31469}"/>
    <dgm:cxn modelId="{6627839F-7567-4DE1-B351-332148E0313A}" type="presOf" srcId="{3BBC3710-12C6-43C6-9144-6DD1418EAA63}" destId="{A8585D14-ADFF-42C0-9BF1-7D1563405D37}" srcOrd="1" destOrd="0" presId="urn:microsoft.com/office/officeart/2005/8/layout/target3"/>
    <dgm:cxn modelId="{8A20429B-BD29-4E3F-8011-B5E993275B79}" type="presOf" srcId="{34F6FF35-9490-470F-8257-FD0AD30D70A6}" destId="{D8D43107-F64A-4517-A865-876B28A5597F}" srcOrd="1" destOrd="0" presId="urn:microsoft.com/office/officeart/2005/8/layout/target3"/>
    <dgm:cxn modelId="{0975B23F-6DEC-4AE9-A3C5-EF2B4973CB39}" srcId="{28C5CEA1-A4FF-45BF-85D6-235E7474B5B4}" destId="{A265A788-C736-49EB-8945-FD33C8657E02}" srcOrd="0" destOrd="0" parTransId="{DF84509D-7E11-46D4-BC3E-67A6585C83E2}" sibTransId="{8948C989-BE9D-46A0-A0A1-63974F7E1E5F}"/>
    <dgm:cxn modelId="{5409522E-BED1-441F-B941-D962E58AFD11}" type="presOf" srcId="{34F6FF35-9490-470F-8257-FD0AD30D70A6}" destId="{307F1092-1A69-4AEE-88AB-2E1F557614E0}" srcOrd="0" destOrd="0" presId="urn:microsoft.com/office/officeart/2005/8/layout/target3"/>
    <dgm:cxn modelId="{F6BB187B-6A6E-4F5C-9C5E-88D2802B30F2}" type="presOf" srcId="{68093AB6-9F72-4594-8FA8-39C354F059FD}" destId="{BDF3C991-0286-48B8-AD9A-B55BDD034160}" srcOrd="1" destOrd="0" presId="urn:microsoft.com/office/officeart/2005/8/layout/target3"/>
    <dgm:cxn modelId="{7C4E0A23-3AED-46E7-BE30-06354CF5F8A9}" type="presParOf" srcId="{F882702D-A80C-43B8-8EE8-494B987A368E}" destId="{4AD1F6E7-8D0A-4B1E-90F0-4318A9F7053A}" srcOrd="0" destOrd="0" presId="urn:microsoft.com/office/officeart/2005/8/layout/target3"/>
    <dgm:cxn modelId="{08892C6D-7AF7-458F-8826-93C06A71F2DF}" type="presParOf" srcId="{F882702D-A80C-43B8-8EE8-494B987A368E}" destId="{00B0B9FB-C68F-437B-8575-E73A4A30EC61}" srcOrd="1" destOrd="0" presId="urn:microsoft.com/office/officeart/2005/8/layout/target3"/>
    <dgm:cxn modelId="{C76EC1BE-4CEF-4596-9A6A-DB3F352E57B8}" type="presParOf" srcId="{F882702D-A80C-43B8-8EE8-494B987A368E}" destId="{1B79B7EF-61EA-4347-BAD8-AD915E0164A4}" srcOrd="2" destOrd="0" presId="urn:microsoft.com/office/officeart/2005/8/layout/target3"/>
    <dgm:cxn modelId="{1631135B-73AA-46DB-9F48-BC80A413E673}" type="presParOf" srcId="{F882702D-A80C-43B8-8EE8-494B987A368E}" destId="{4C00FDB9-276A-4E33-BC2E-174299EA606A}" srcOrd="3" destOrd="0" presId="urn:microsoft.com/office/officeart/2005/8/layout/target3"/>
    <dgm:cxn modelId="{17670F94-C9D6-406C-A491-BCEDA69BE2FE}" type="presParOf" srcId="{F882702D-A80C-43B8-8EE8-494B987A368E}" destId="{9CF5ABED-0CA8-4C3F-BE07-0EA135B189E1}" srcOrd="4" destOrd="0" presId="urn:microsoft.com/office/officeart/2005/8/layout/target3"/>
    <dgm:cxn modelId="{2692801D-FBED-4CEC-9863-91C3C2FE55B0}" type="presParOf" srcId="{F882702D-A80C-43B8-8EE8-494B987A368E}" destId="{307F1092-1A69-4AEE-88AB-2E1F557614E0}" srcOrd="5" destOrd="0" presId="urn:microsoft.com/office/officeart/2005/8/layout/target3"/>
    <dgm:cxn modelId="{93F3A700-1EE8-413F-8B82-02861B61F799}" type="presParOf" srcId="{F882702D-A80C-43B8-8EE8-494B987A368E}" destId="{51BC312F-AA7E-453B-BFD1-29C787C9867A}" srcOrd="6" destOrd="0" presId="urn:microsoft.com/office/officeart/2005/8/layout/target3"/>
    <dgm:cxn modelId="{2275F016-838E-4DB6-99DF-B97FB3D9079B}" type="presParOf" srcId="{F882702D-A80C-43B8-8EE8-494B987A368E}" destId="{5E8A2B7D-CB17-49E2-A055-0957F7E4B4E5}" srcOrd="7" destOrd="0" presId="urn:microsoft.com/office/officeart/2005/8/layout/target3"/>
    <dgm:cxn modelId="{CA145D7A-BF98-452E-8B38-E29EFEEDD7D3}" type="presParOf" srcId="{F882702D-A80C-43B8-8EE8-494B987A368E}" destId="{0FF80FFC-2241-49FD-88DF-DC0143833BE6}" srcOrd="8" destOrd="0" presId="urn:microsoft.com/office/officeart/2005/8/layout/target3"/>
    <dgm:cxn modelId="{D7889DB9-067C-4AB4-BA47-BF2F8A2603B0}" type="presParOf" srcId="{F882702D-A80C-43B8-8EE8-494B987A368E}" destId="{F9168B7D-32F3-4359-8268-0ADA00336570}" srcOrd="9" destOrd="0" presId="urn:microsoft.com/office/officeart/2005/8/layout/target3"/>
    <dgm:cxn modelId="{B92FDF8B-707E-4653-9D1E-068A76CAB1B3}" type="presParOf" srcId="{F882702D-A80C-43B8-8EE8-494B987A368E}" destId="{8089FE8D-5AEF-45E1-9659-EDB75C31E4EF}" srcOrd="10" destOrd="0" presId="urn:microsoft.com/office/officeart/2005/8/layout/target3"/>
    <dgm:cxn modelId="{6423FA54-9BDD-48EA-9C9E-78AB8025D218}" type="presParOf" srcId="{F882702D-A80C-43B8-8EE8-494B987A368E}" destId="{F14E4BE5-E7ED-4E77-8692-6D9C78A0D476}" srcOrd="11" destOrd="0" presId="urn:microsoft.com/office/officeart/2005/8/layout/target3"/>
    <dgm:cxn modelId="{889FB5DD-5D37-4615-867A-1DE159533FEF}" type="presParOf" srcId="{F882702D-A80C-43B8-8EE8-494B987A368E}" destId="{63641CC1-449D-4595-8F4B-14272E6B511A}" srcOrd="12" destOrd="0" presId="urn:microsoft.com/office/officeart/2005/8/layout/target3"/>
    <dgm:cxn modelId="{875FBFCA-9DA2-408B-9970-54C1FC030964}" type="presParOf" srcId="{F882702D-A80C-43B8-8EE8-494B987A368E}" destId="{05AC405A-8D1D-47C6-876E-CBB4079D676D}" srcOrd="13" destOrd="0" presId="urn:microsoft.com/office/officeart/2005/8/layout/target3"/>
    <dgm:cxn modelId="{E7592D62-5E31-4AF6-9F0D-FEB242B89631}" type="presParOf" srcId="{F882702D-A80C-43B8-8EE8-494B987A368E}" destId="{7D5C5CB1-B73A-4F8B-B663-FFCC5BD63550}" srcOrd="14" destOrd="0" presId="urn:microsoft.com/office/officeart/2005/8/layout/target3"/>
    <dgm:cxn modelId="{6234F7E1-4E98-4D62-97DB-707F6F016313}" type="presParOf" srcId="{F882702D-A80C-43B8-8EE8-494B987A368E}" destId="{A0C8ABB6-A9A3-4698-A0DC-8F46EB99BEDA}" srcOrd="15" destOrd="0" presId="urn:microsoft.com/office/officeart/2005/8/layout/target3"/>
    <dgm:cxn modelId="{1127E5CC-76C6-408D-A8D3-E7558D17AF26}" type="presParOf" srcId="{F882702D-A80C-43B8-8EE8-494B987A368E}" destId="{D8D43107-F64A-4517-A865-876B28A5597F}" srcOrd="16" destOrd="0" presId="urn:microsoft.com/office/officeart/2005/8/layout/target3"/>
    <dgm:cxn modelId="{7DF65203-0BA2-49F6-8AE7-690ED48196B3}" type="presParOf" srcId="{F882702D-A80C-43B8-8EE8-494B987A368E}" destId="{BDF3C991-0286-48B8-AD9A-B55BDD034160}" srcOrd="17" destOrd="0" presId="urn:microsoft.com/office/officeart/2005/8/layout/target3"/>
    <dgm:cxn modelId="{70A14042-672A-48F1-A2A3-7422C1D02426}" type="presParOf" srcId="{F882702D-A80C-43B8-8EE8-494B987A368E}" destId="{A8585D14-ADFF-42C0-9BF1-7D1563405D37}" srcOrd="18" destOrd="0" presId="urn:microsoft.com/office/officeart/2005/8/layout/target3"/>
    <dgm:cxn modelId="{813DB51A-4E83-4FF9-AC82-495C81CB1B66}" type="presParOf" srcId="{F882702D-A80C-43B8-8EE8-494B987A368E}" destId="{6DA30BEE-B327-47CB-B330-C4C90547109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C2B8FA-07E2-4B19-85D0-DC00D66DF373}" type="doc">
      <dgm:prSet loTypeId="urn:microsoft.com/office/officeart/2005/8/layout/target3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EC41652-8CC6-4BDD-8A90-CA9D92E2C6E7}">
      <dgm:prSet custT="1"/>
      <dgm:spPr/>
      <dgm:t>
        <a:bodyPr/>
        <a:lstStyle/>
        <a:p>
          <a:endParaRPr lang="ru-RU" sz="1000" dirty="0" smtClean="0"/>
        </a:p>
        <a:p>
          <a:endParaRPr lang="ru-RU" sz="1000" dirty="0" smtClean="0"/>
        </a:p>
        <a:p>
          <a:r>
            <a:rPr lang="ru-RU" sz="1000" dirty="0" smtClean="0"/>
            <a:t>Целью бюджетной политики муниципального образования Топчихинский район на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2018</a:t>
          </a:r>
          <a:r>
            <a:rPr lang="ru-RU" sz="1000" dirty="0" smtClean="0"/>
            <a:t> год является обеспечение устойчивости бюджетной системы и выбор структуры расходов, определяющий приоритеты распределения ресурсов, которые способствуют созданию условий для экономического роста, оказанию качественных муниципальных услуг, обеспечению социальной стабильности в условиях жестких финансовых ограничений</a:t>
          </a:r>
          <a:endParaRPr lang="ru-RU" sz="1000" dirty="0"/>
        </a:p>
      </dgm:t>
    </dgm:pt>
    <dgm:pt modelId="{3DC01ABB-7380-45C2-AD66-FEF939EDD575}" type="parTrans" cxnId="{200CD5BB-430D-41D1-AD0C-18E5FC24F4D8}">
      <dgm:prSet/>
      <dgm:spPr/>
      <dgm:t>
        <a:bodyPr/>
        <a:lstStyle/>
        <a:p>
          <a:endParaRPr lang="ru-RU"/>
        </a:p>
      </dgm:t>
    </dgm:pt>
    <dgm:pt modelId="{66D4F6E0-8AD9-461A-A2D9-EA89BFC49876}" type="sibTrans" cxnId="{200CD5BB-430D-41D1-AD0C-18E5FC24F4D8}">
      <dgm:prSet/>
      <dgm:spPr/>
      <dgm:t>
        <a:bodyPr/>
        <a:lstStyle/>
        <a:p>
          <a:endParaRPr lang="ru-RU"/>
        </a:p>
      </dgm:t>
    </dgm:pt>
    <dgm:pt modelId="{BB27909D-23C5-4AFE-92BE-4B4E056E9B7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повышение эффективности осуществления расходов на муниципальное управление</a:t>
          </a:r>
          <a:endParaRPr lang="ru-RU" sz="700" dirty="0"/>
        </a:p>
      </dgm:t>
    </dgm:pt>
    <dgm:pt modelId="{DC64BA10-1EAA-4A6F-B8A4-9CF42BFEFFB1}" type="sibTrans" cxnId="{4EDE2107-F9D2-4A6A-8CA9-6609C15D9F40}">
      <dgm:prSet/>
      <dgm:spPr/>
      <dgm:t>
        <a:bodyPr/>
        <a:lstStyle/>
        <a:p>
          <a:endParaRPr lang="ru-RU"/>
        </a:p>
      </dgm:t>
    </dgm:pt>
    <dgm:pt modelId="{71033BF7-CCDF-4C7E-ADA1-748EAEBE9E7F}" type="parTrans" cxnId="{4EDE2107-F9D2-4A6A-8CA9-6609C15D9F40}">
      <dgm:prSet/>
      <dgm:spPr/>
      <dgm:t>
        <a:bodyPr/>
        <a:lstStyle/>
        <a:p>
          <a:endParaRPr lang="ru-RU"/>
        </a:p>
      </dgm:t>
    </dgm:pt>
    <dgm:pt modelId="{EBE719D8-1254-48BB-AE51-1654BC6BFE9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утверждение нормативов материально-технического обеспечения органов местного самоуправления и муниципальных казенных учреждений и их применение при планировании бюджетных ассигнований</a:t>
          </a:r>
          <a:endParaRPr lang="ru-RU" sz="1000" dirty="0"/>
        </a:p>
      </dgm:t>
    </dgm:pt>
    <dgm:pt modelId="{E26F5ACB-EE27-4A4E-925B-FD997992A9CE}" type="parTrans" cxnId="{FB2476EC-80A0-48FF-BB07-179F0AF3A907}">
      <dgm:prSet/>
      <dgm:spPr/>
      <dgm:t>
        <a:bodyPr/>
        <a:lstStyle/>
        <a:p>
          <a:endParaRPr lang="ru-RU"/>
        </a:p>
      </dgm:t>
    </dgm:pt>
    <dgm:pt modelId="{52651E1C-2B40-4F83-877C-2FD36EEBC259}" type="sibTrans" cxnId="{FB2476EC-80A0-48FF-BB07-179F0AF3A907}">
      <dgm:prSet/>
      <dgm:spPr/>
      <dgm:t>
        <a:bodyPr/>
        <a:lstStyle/>
        <a:p>
          <a:endParaRPr lang="ru-RU"/>
        </a:p>
      </dgm:t>
    </dgm:pt>
    <dgm:pt modelId="{EA38BEF5-B0B3-48FB-B6D6-D1F0C70275A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определение четких приоритетов использования бюджетных средств с учетом текущей экономической ситуации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B17C930C-3885-4158-AB52-1F5F9675BD53}" type="parTrans" cxnId="{D91DF55E-2628-4438-8ED1-04FC576A407E}">
      <dgm:prSet/>
      <dgm:spPr/>
      <dgm:t>
        <a:bodyPr/>
        <a:lstStyle/>
        <a:p>
          <a:endParaRPr lang="ru-RU"/>
        </a:p>
      </dgm:t>
    </dgm:pt>
    <dgm:pt modelId="{AD7E3568-8DC9-435E-B0CC-553BCCA23086}" type="sibTrans" cxnId="{D91DF55E-2628-4438-8ED1-04FC576A407E}">
      <dgm:prSet/>
      <dgm:spPr/>
      <dgm:t>
        <a:bodyPr/>
        <a:lstStyle/>
        <a:p>
          <a:endParaRPr lang="ru-RU"/>
        </a:p>
      </dgm:t>
    </dgm:pt>
    <dgm:pt modelId="{37E964A7-1D12-4814-A011-304E8A8575EB}">
      <dgm:prSet/>
      <dgm:spPr/>
      <dgm:t>
        <a:bodyPr/>
        <a:lstStyle/>
        <a:p>
          <a:endParaRPr lang="ru-RU" dirty="0"/>
        </a:p>
      </dgm:t>
    </dgm:pt>
    <dgm:pt modelId="{556C47C3-3EBF-4942-8164-FD2FA1FD5C5E}" type="parTrans" cxnId="{ED31BD90-0495-4618-A346-AF1080B1B311}">
      <dgm:prSet/>
      <dgm:spPr/>
      <dgm:t>
        <a:bodyPr/>
        <a:lstStyle/>
        <a:p>
          <a:endParaRPr lang="ru-RU"/>
        </a:p>
      </dgm:t>
    </dgm:pt>
    <dgm:pt modelId="{8905D69C-C228-4A15-8FD7-F39EEBC85E04}" type="sibTrans" cxnId="{ED31BD90-0495-4618-A346-AF1080B1B311}">
      <dgm:prSet/>
      <dgm:spPr/>
      <dgm:t>
        <a:bodyPr/>
        <a:lstStyle/>
        <a:p>
          <a:endParaRPr lang="ru-RU"/>
        </a:p>
      </dgm:t>
    </dgm:pt>
    <dgm:pt modelId="{1BF2FF40-20B9-43EA-AE4D-93FCFB01047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снижение неэффективных затрат, обеспечение исполнения гарантированных расходных обязательств района, одновременный пересмотр бюджетных затрат на закупку товаров, работ и услуг для муниципальных нужд</a:t>
          </a:r>
          <a:endParaRPr lang="ru-RU" sz="700" dirty="0"/>
        </a:p>
      </dgm:t>
    </dgm:pt>
    <dgm:pt modelId="{EEBE2530-40C3-4F05-BE1F-DF16F3B76FF6}" type="parTrans" cxnId="{0075B841-6722-4CFA-A11B-4DD715E3A957}">
      <dgm:prSet/>
      <dgm:spPr/>
      <dgm:t>
        <a:bodyPr/>
        <a:lstStyle/>
        <a:p>
          <a:endParaRPr lang="ru-RU"/>
        </a:p>
      </dgm:t>
    </dgm:pt>
    <dgm:pt modelId="{90943D1D-930F-44DF-8C6E-18CCCD140464}" type="sibTrans" cxnId="{0075B841-6722-4CFA-A11B-4DD715E3A957}">
      <dgm:prSet/>
      <dgm:spPr/>
      <dgm:t>
        <a:bodyPr/>
        <a:lstStyle/>
        <a:p>
          <a:endParaRPr lang="ru-RU"/>
        </a:p>
      </dgm:t>
    </dgm:pt>
    <dgm:pt modelId="{B5BB4E96-7659-4ED8-AB69-A484222C5860}">
      <dgm:prSet custT="1"/>
      <dgm:spPr/>
      <dgm:t>
        <a:bodyPr/>
        <a:lstStyle/>
        <a:p>
          <a:r>
            <a:rPr lang="ru-RU" sz="1000" dirty="0" smtClean="0"/>
            <a:t>принятие решений, направленных на достижение в полном объеме уровня оплаты труда работников муниципальных учреждений социальной сферы</a:t>
          </a:r>
          <a:endParaRPr lang="ru-RU" sz="1000" dirty="0"/>
        </a:p>
      </dgm:t>
    </dgm:pt>
    <dgm:pt modelId="{ED9E9021-BFE8-40CF-A1DB-B2F73D5C29CB}" type="parTrans" cxnId="{AEB406A4-8299-4D6E-AE90-B7ABE309C2C0}">
      <dgm:prSet/>
      <dgm:spPr/>
      <dgm:t>
        <a:bodyPr/>
        <a:lstStyle/>
        <a:p>
          <a:endParaRPr lang="ru-RU"/>
        </a:p>
      </dgm:t>
    </dgm:pt>
    <dgm:pt modelId="{9DF27FC8-81AE-49B1-A0F8-EFF33E2350E8}" type="sibTrans" cxnId="{AEB406A4-8299-4D6E-AE90-B7ABE309C2C0}">
      <dgm:prSet/>
      <dgm:spPr/>
      <dgm:t>
        <a:bodyPr/>
        <a:lstStyle/>
        <a:p>
          <a:endParaRPr lang="ru-RU"/>
        </a:p>
      </dgm:t>
    </dgm:pt>
    <dgm:pt modelId="{55EE9162-ED6C-4534-A593-93A0FF997B55}">
      <dgm:prSet/>
      <dgm:spPr/>
      <dgm:t>
        <a:bodyPr/>
        <a:lstStyle/>
        <a:p>
          <a:endParaRPr lang="ru-RU"/>
        </a:p>
      </dgm:t>
    </dgm:pt>
    <dgm:pt modelId="{C2FF673F-BDA9-4793-B3C8-19441D6E515C}" type="parTrans" cxnId="{820E1F97-2859-402C-B826-ADEB46D8CFD2}">
      <dgm:prSet/>
      <dgm:spPr/>
      <dgm:t>
        <a:bodyPr/>
        <a:lstStyle/>
        <a:p>
          <a:endParaRPr lang="ru-RU"/>
        </a:p>
      </dgm:t>
    </dgm:pt>
    <dgm:pt modelId="{25025AC3-4DFA-4E14-A2A4-73E337C6AFF3}" type="sibTrans" cxnId="{820E1F97-2859-402C-B826-ADEB46D8CFD2}">
      <dgm:prSet/>
      <dgm:spPr/>
      <dgm:t>
        <a:bodyPr/>
        <a:lstStyle/>
        <a:p>
          <a:endParaRPr lang="ru-RU"/>
        </a:p>
      </dgm:t>
    </dgm:pt>
    <dgm:pt modelId="{E2612BAE-B9EE-447D-A6CF-34190463D62B}">
      <dgm:prSet/>
      <dgm:spPr/>
      <dgm:t>
        <a:bodyPr/>
        <a:lstStyle/>
        <a:p>
          <a:endParaRPr lang="ru-RU"/>
        </a:p>
      </dgm:t>
    </dgm:pt>
    <dgm:pt modelId="{753BE609-208B-4805-9B1E-0C662A1DF8CC}" type="parTrans" cxnId="{AF6EBD92-4C8E-49B7-B0FB-7D42DB781B42}">
      <dgm:prSet/>
      <dgm:spPr/>
      <dgm:t>
        <a:bodyPr/>
        <a:lstStyle/>
        <a:p>
          <a:endParaRPr lang="ru-RU"/>
        </a:p>
      </dgm:t>
    </dgm:pt>
    <dgm:pt modelId="{23A6DCA6-8716-4287-88F0-FF0972504744}" type="sibTrans" cxnId="{AF6EBD92-4C8E-49B7-B0FB-7D42DB781B42}">
      <dgm:prSet/>
      <dgm:spPr/>
      <dgm:t>
        <a:bodyPr/>
        <a:lstStyle/>
        <a:p>
          <a:endParaRPr lang="ru-RU"/>
        </a:p>
      </dgm:t>
    </dgm:pt>
    <dgm:pt modelId="{538728B3-D972-4A57-A93F-4350A290B83E}">
      <dgm:prSet/>
      <dgm:spPr/>
      <dgm:t>
        <a:bodyPr/>
        <a:lstStyle/>
        <a:p>
          <a:endParaRPr lang="ru-RU"/>
        </a:p>
      </dgm:t>
    </dgm:pt>
    <dgm:pt modelId="{9BD53162-1A95-4570-90CC-38026188C99A}" type="parTrans" cxnId="{0B2CE542-F763-40E0-AE61-601F78CA160A}">
      <dgm:prSet/>
      <dgm:spPr/>
      <dgm:t>
        <a:bodyPr/>
        <a:lstStyle/>
        <a:p>
          <a:endParaRPr lang="ru-RU"/>
        </a:p>
      </dgm:t>
    </dgm:pt>
    <dgm:pt modelId="{97920D58-CA19-4CD5-B3F6-8FD29230DC9B}" type="sibTrans" cxnId="{0B2CE542-F763-40E0-AE61-601F78CA160A}">
      <dgm:prSet/>
      <dgm:spPr/>
      <dgm:t>
        <a:bodyPr/>
        <a:lstStyle/>
        <a:p>
          <a:endParaRPr lang="ru-RU"/>
        </a:p>
      </dgm:t>
    </dgm:pt>
    <dgm:pt modelId="{6C342BAF-A144-447A-9A53-6980E398DE21}">
      <dgm:prSet/>
      <dgm:spPr/>
      <dgm:t>
        <a:bodyPr/>
        <a:lstStyle/>
        <a:p>
          <a:endParaRPr lang="ru-RU"/>
        </a:p>
      </dgm:t>
    </dgm:pt>
    <dgm:pt modelId="{BDA8D384-4E02-4D60-99E9-456EE5902BB3}" type="parTrans" cxnId="{0A31A48A-A8AC-4D39-BADA-A49AD9D02A2A}">
      <dgm:prSet/>
      <dgm:spPr/>
      <dgm:t>
        <a:bodyPr/>
        <a:lstStyle/>
        <a:p>
          <a:endParaRPr lang="ru-RU"/>
        </a:p>
      </dgm:t>
    </dgm:pt>
    <dgm:pt modelId="{957FBB04-809B-4EC4-8B2B-D079A14D5CF1}" type="sibTrans" cxnId="{0A31A48A-A8AC-4D39-BADA-A49AD9D02A2A}">
      <dgm:prSet/>
      <dgm:spPr/>
      <dgm:t>
        <a:bodyPr/>
        <a:lstStyle/>
        <a:p>
          <a:endParaRPr lang="ru-RU"/>
        </a:p>
      </dgm:t>
    </dgm:pt>
    <dgm:pt modelId="{224B71AB-3882-46A7-BB81-8A076B79BE04}">
      <dgm:prSet custT="1"/>
      <dgm:spPr/>
      <dgm:t>
        <a:bodyPr/>
        <a:lstStyle/>
        <a:p>
          <a:r>
            <a:rPr lang="ru-RU" sz="1000" dirty="0" smtClean="0"/>
            <a:t>повышение 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</a:t>
          </a:r>
          <a:endParaRPr lang="ru-RU" sz="1000" dirty="0"/>
        </a:p>
      </dgm:t>
    </dgm:pt>
    <dgm:pt modelId="{14C77855-0F0E-4479-B86D-9F70924238C3}" type="parTrans" cxnId="{9486EA17-9CBE-4C0E-8209-6C281C55006D}">
      <dgm:prSet/>
      <dgm:spPr/>
      <dgm:t>
        <a:bodyPr/>
        <a:lstStyle/>
        <a:p>
          <a:endParaRPr lang="ru-RU"/>
        </a:p>
      </dgm:t>
    </dgm:pt>
    <dgm:pt modelId="{A13A0A4D-3159-4BA7-89C4-E9883D855F22}" type="sibTrans" cxnId="{9486EA17-9CBE-4C0E-8209-6C281C55006D}">
      <dgm:prSet/>
      <dgm:spPr/>
      <dgm:t>
        <a:bodyPr/>
        <a:lstStyle/>
        <a:p>
          <a:endParaRPr lang="ru-RU"/>
        </a:p>
      </dgm:t>
    </dgm:pt>
    <dgm:pt modelId="{80DC24DD-CECB-4E31-ABE7-722767FA6AAD}">
      <dgm:prSet/>
      <dgm:spPr/>
      <dgm:t>
        <a:bodyPr/>
        <a:lstStyle/>
        <a:p>
          <a:endParaRPr lang="ru-RU"/>
        </a:p>
      </dgm:t>
    </dgm:pt>
    <dgm:pt modelId="{BC5A6FF0-FCD6-489F-9A6B-0E3B461412A8}" type="parTrans" cxnId="{C936B22A-9C09-45F0-BF47-419C2E9D093D}">
      <dgm:prSet/>
      <dgm:spPr/>
      <dgm:t>
        <a:bodyPr/>
        <a:lstStyle/>
        <a:p>
          <a:endParaRPr lang="ru-RU"/>
        </a:p>
      </dgm:t>
    </dgm:pt>
    <dgm:pt modelId="{F571BAB1-CCCB-4D02-BC51-27D8B3DC8908}" type="sibTrans" cxnId="{C936B22A-9C09-45F0-BF47-419C2E9D093D}">
      <dgm:prSet/>
      <dgm:spPr/>
      <dgm:t>
        <a:bodyPr/>
        <a:lstStyle/>
        <a:p>
          <a:endParaRPr lang="ru-RU"/>
        </a:p>
      </dgm:t>
    </dgm:pt>
    <dgm:pt modelId="{70507174-C940-48FC-BB59-B76A178225B5}" type="pres">
      <dgm:prSet presAssocID="{D9C2B8FA-07E2-4B19-85D0-DC00D66DF37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C59820-A21A-4A47-AF73-480666EC90E3}" type="pres">
      <dgm:prSet presAssocID="{0EC41652-8CC6-4BDD-8A90-CA9D92E2C6E7}" presName="circle1" presStyleLbl="node1" presStyleIdx="0" presStyleCnt="7" custScaleY="107511"/>
      <dgm:spPr/>
    </dgm:pt>
    <dgm:pt modelId="{E62A1305-E507-466D-9A9B-376861B4E2E4}" type="pres">
      <dgm:prSet presAssocID="{0EC41652-8CC6-4BDD-8A90-CA9D92E2C6E7}" presName="space" presStyleCnt="0"/>
      <dgm:spPr/>
    </dgm:pt>
    <dgm:pt modelId="{04ADB186-64DC-4C39-932D-619DDCEBA68D}" type="pres">
      <dgm:prSet presAssocID="{0EC41652-8CC6-4BDD-8A90-CA9D92E2C6E7}" presName="rect1" presStyleLbl="alignAcc1" presStyleIdx="0" presStyleCnt="7" custScaleY="107511"/>
      <dgm:spPr/>
      <dgm:t>
        <a:bodyPr/>
        <a:lstStyle/>
        <a:p>
          <a:endParaRPr lang="ru-RU"/>
        </a:p>
      </dgm:t>
    </dgm:pt>
    <dgm:pt modelId="{4947BF46-4CE2-46B9-804A-CA312C8E8479}" type="pres">
      <dgm:prSet presAssocID="{BB27909D-23C5-4AFE-92BE-4B4E056E9B7C}" presName="vertSpace2" presStyleLbl="node1" presStyleIdx="0" presStyleCnt="7"/>
      <dgm:spPr/>
    </dgm:pt>
    <dgm:pt modelId="{C091020B-6186-49D1-B13F-979FA19E3357}" type="pres">
      <dgm:prSet presAssocID="{BB27909D-23C5-4AFE-92BE-4B4E056E9B7C}" presName="circle2" presStyleLbl="node1" presStyleIdx="1" presStyleCnt="7"/>
      <dgm:spPr/>
    </dgm:pt>
    <dgm:pt modelId="{F1A89121-2984-487A-983E-B01DA7528E7E}" type="pres">
      <dgm:prSet presAssocID="{BB27909D-23C5-4AFE-92BE-4B4E056E9B7C}" presName="rect2" presStyleLbl="alignAcc1" presStyleIdx="1" presStyleCnt="7" custScaleY="89229" custLinFactNeighborX="783" custLinFactNeighborY="934"/>
      <dgm:spPr/>
      <dgm:t>
        <a:bodyPr/>
        <a:lstStyle/>
        <a:p>
          <a:endParaRPr lang="ru-RU"/>
        </a:p>
      </dgm:t>
    </dgm:pt>
    <dgm:pt modelId="{7FEF0905-81F2-4E72-9AB5-59D583A5E79F}" type="pres">
      <dgm:prSet presAssocID="{EA38BEF5-B0B3-48FB-B6D6-D1F0C70275AF}" presName="vertSpace3" presStyleLbl="node1" presStyleIdx="1" presStyleCnt="7"/>
      <dgm:spPr/>
    </dgm:pt>
    <dgm:pt modelId="{4DE8BF76-4E09-4359-A1D6-8A79DCE0F97B}" type="pres">
      <dgm:prSet presAssocID="{EA38BEF5-B0B3-48FB-B6D6-D1F0C70275AF}" presName="circle3" presStyleLbl="node1" presStyleIdx="2" presStyleCnt="7"/>
      <dgm:spPr/>
    </dgm:pt>
    <dgm:pt modelId="{A05A364D-A019-4F59-8A61-C6245A65E6FD}" type="pres">
      <dgm:prSet presAssocID="{EA38BEF5-B0B3-48FB-B6D6-D1F0C70275AF}" presName="rect3" presStyleLbl="alignAcc1" presStyleIdx="2" presStyleCnt="7" custScaleY="91598"/>
      <dgm:spPr/>
      <dgm:t>
        <a:bodyPr/>
        <a:lstStyle/>
        <a:p>
          <a:endParaRPr lang="ru-RU"/>
        </a:p>
      </dgm:t>
    </dgm:pt>
    <dgm:pt modelId="{2E5D16E5-1CDE-4E9D-9686-98D00F34FCE0}" type="pres">
      <dgm:prSet presAssocID="{EBE719D8-1254-48BB-AE51-1654BC6BFE9D}" presName="vertSpace4" presStyleLbl="node1" presStyleIdx="2" presStyleCnt="7"/>
      <dgm:spPr/>
    </dgm:pt>
    <dgm:pt modelId="{1977DA3F-613E-43BD-9259-81E05F21E85F}" type="pres">
      <dgm:prSet presAssocID="{EBE719D8-1254-48BB-AE51-1654BC6BFE9D}" presName="circle4" presStyleLbl="node1" presStyleIdx="3" presStyleCnt="7"/>
      <dgm:spPr/>
    </dgm:pt>
    <dgm:pt modelId="{8DB0ECEB-F5A9-4EC5-A7AA-742EEDA38312}" type="pres">
      <dgm:prSet presAssocID="{EBE719D8-1254-48BB-AE51-1654BC6BFE9D}" presName="rect4" presStyleLbl="alignAcc1" presStyleIdx="3" presStyleCnt="7"/>
      <dgm:spPr/>
      <dgm:t>
        <a:bodyPr/>
        <a:lstStyle/>
        <a:p>
          <a:endParaRPr lang="ru-RU"/>
        </a:p>
      </dgm:t>
    </dgm:pt>
    <dgm:pt modelId="{9808D65B-07AF-45D7-9A6E-3EDB0D669398}" type="pres">
      <dgm:prSet presAssocID="{1BF2FF40-20B9-43EA-AE4D-93FCFB010470}" presName="vertSpace5" presStyleLbl="node1" presStyleIdx="3" presStyleCnt="7"/>
      <dgm:spPr/>
    </dgm:pt>
    <dgm:pt modelId="{915277CC-67FC-4249-8E86-B665B7EC1651}" type="pres">
      <dgm:prSet presAssocID="{1BF2FF40-20B9-43EA-AE4D-93FCFB010470}" presName="circle5" presStyleLbl="node1" presStyleIdx="4" presStyleCnt="7"/>
      <dgm:spPr/>
    </dgm:pt>
    <dgm:pt modelId="{B31264AF-01FC-4C63-9121-F0D2FE01C7BA}" type="pres">
      <dgm:prSet presAssocID="{1BF2FF40-20B9-43EA-AE4D-93FCFB010470}" presName="rect5" presStyleLbl="alignAcc1" presStyleIdx="4" presStyleCnt="7"/>
      <dgm:spPr/>
      <dgm:t>
        <a:bodyPr/>
        <a:lstStyle/>
        <a:p>
          <a:endParaRPr lang="ru-RU"/>
        </a:p>
      </dgm:t>
    </dgm:pt>
    <dgm:pt modelId="{3EF2BD34-2191-401A-9D43-3D5963C42CFE}" type="pres">
      <dgm:prSet presAssocID="{B5BB4E96-7659-4ED8-AB69-A484222C5860}" presName="vertSpace6" presStyleLbl="node1" presStyleIdx="4" presStyleCnt="7"/>
      <dgm:spPr/>
    </dgm:pt>
    <dgm:pt modelId="{D09B0150-1914-4A84-B57B-661D94DCEBA0}" type="pres">
      <dgm:prSet presAssocID="{B5BB4E96-7659-4ED8-AB69-A484222C5860}" presName="circle6" presStyleLbl="node1" presStyleIdx="5" presStyleCnt="7"/>
      <dgm:spPr/>
    </dgm:pt>
    <dgm:pt modelId="{04F2BD3F-DC31-4AD5-B505-0D9F8CF4E935}" type="pres">
      <dgm:prSet presAssocID="{B5BB4E96-7659-4ED8-AB69-A484222C5860}" presName="rect6" presStyleLbl="alignAcc1" presStyleIdx="5" presStyleCnt="7"/>
      <dgm:spPr/>
      <dgm:t>
        <a:bodyPr/>
        <a:lstStyle/>
        <a:p>
          <a:endParaRPr lang="ru-RU"/>
        </a:p>
      </dgm:t>
    </dgm:pt>
    <dgm:pt modelId="{D0B024D2-CF49-41EF-95C1-0ADDAD47F521}" type="pres">
      <dgm:prSet presAssocID="{224B71AB-3882-46A7-BB81-8A076B79BE04}" presName="vertSpace7" presStyleLbl="node1" presStyleIdx="5" presStyleCnt="7"/>
      <dgm:spPr/>
    </dgm:pt>
    <dgm:pt modelId="{D41CD6BC-A134-433A-8086-79D521DA4324}" type="pres">
      <dgm:prSet presAssocID="{224B71AB-3882-46A7-BB81-8A076B79BE04}" presName="circle7" presStyleLbl="node1" presStyleIdx="6" presStyleCnt="7"/>
      <dgm:spPr/>
    </dgm:pt>
    <dgm:pt modelId="{F6A9E145-7736-4F9A-88F2-1DBE059F8A32}" type="pres">
      <dgm:prSet presAssocID="{224B71AB-3882-46A7-BB81-8A076B79BE04}" presName="rect7" presStyleLbl="alignAcc1" presStyleIdx="6" presStyleCnt="7" custScaleY="90674"/>
      <dgm:spPr/>
      <dgm:t>
        <a:bodyPr/>
        <a:lstStyle/>
        <a:p>
          <a:endParaRPr lang="ru-RU"/>
        </a:p>
      </dgm:t>
    </dgm:pt>
    <dgm:pt modelId="{DB9D4B1E-EF48-45EB-94F8-A07A75BD719F}" type="pres">
      <dgm:prSet presAssocID="{0EC41652-8CC6-4BDD-8A90-CA9D92E2C6E7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27F9B-2921-4874-94B7-9BF68F703AC4}" type="pres">
      <dgm:prSet presAssocID="{BB27909D-23C5-4AFE-92BE-4B4E056E9B7C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9CA12-FE14-4805-8383-BD203A9A1354}" type="pres">
      <dgm:prSet presAssocID="{EA38BEF5-B0B3-48FB-B6D6-D1F0C70275AF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88DD0-3FC0-4CDC-AE0E-1E56D6015A59}" type="pres">
      <dgm:prSet presAssocID="{EBE719D8-1254-48BB-AE51-1654BC6BFE9D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6B941-C2B8-44EE-81C3-0084E85C01F8}" type="pres">
      <dgm:prSet presAssocID="{1BF2FF40-20B9-43EA-AE4D-93FCFB010470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A93CC-B320-464A-8F85-C9B817FB61AE}" type="pres">
      <dgm:prSet presAssocID="{B5BB4E96-7659-4ED8-AB69-A484222C5860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6E07F-1186-4D3F-A138-7C93C936EEC8}" type="pres">
      <dgm:prSet presAssocID="{224B71AB-3882-46A7-BB81-8A076B79BE04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31A48A-A8AC-4D39-BADA-A49AD9D02A2A}" srcId="{D9C2B8FA-07E2-4B19-85D0-DC00D66DF373}" destId="{6C342BAF-A144-447A-9A53-6980E398DE21}" srcOrd="9" destOrd="0" parTransId="{BDA8D384-4E02-4D60-99E9-456EE5902BB3}" sibTransId="{957FBB04-809B-4EC4-8B2B-D079A14D5CF1}"/>
    <dgm:cxn modelId="{96127341-C96A-42AB-BD4C-3FB74C2051BD}" type="presOf" srcId="{0EC41652-8CC6-4BDD-8A90-CA9D92E2C6E7}" destId="{DB9D4B1E-EF48-45EB-94F8-A07A75BD719F}" srcOrd="1" destOrd="0" presId="urn:microsoft.com/office/officeart/2005/8/layout/target3"/>
    <dgm:cxn modelId="{820E1F97-2859-402C-B826-ADEB46D8CFD2}" srcId="{D9C2B8FA-07E2-4B19-85D0-DC00D66DF373}" destId="{55EE9162-ED6C-4534-A593-93A0FF997B55}" srcOrd="10" destOrd="0" parTransId="{C2FF673F-BDA9-4793-B3C8-19441D6E515C}" sibTransId="{25025AC3-4DFA-4E14-A2A4-73E337C6AFF3}"/>
    <dgm:cxn modelId="{AF6EBD92-4C8E-49B7-B0FB-7D42DB781B42}" srcId="{D9C2B8FA-07E2-4B19-85D0-DC00D66DF373}" destId="{E2612BAE-B9EE-447D-A6CF-34190463D62B}" srcOrd="11" destOrd="0" parTransId="{753BE609-208B-4805-9B1E-0C662A1DF8CC}" sibTransId="{23A6DCA6-8716-4287-88F0-FF0972504744}"/>
    <dgm:cxn modelId="{0035736B-4B7E-4414-BD05-F912AF14DAA0}" type="presOf" srcId="{B5BB4E96-7659-4ED8-AB69-A484222C5860}" destId="{A1FA93CC-B320-464A-8F85-C9B817FB61AE}" srcOrd="1" destOrd="0" presId="urn:microsoft.com/office/officeart/2005/8/layout/target3"/>
    <dgm:cxn modelId="{F68D12FF-B2AE-4D21-A648-1534A07C78C7}" type="presOf" srcId="{B5BB4E96-7659-4ED8-AB69-A484222C5860}" destId="{04F2BD3F-DC31-4AD5-B505-0D9F8CF4E935}" srcOrd="0" destOrd="0" presId="urn:microsoft.com/office/officeart/2005/8/layout/target3"/>
    <dgm:cxn modelId="{1078F247-653D-4D37-9402-CE87F0B5AB03}" type="presOf" srcId="{0EC41652-8CC6-4BDD-8A90-CA9D92E2C6E7}" destId="{04ADB186-64DC-4C39-932D-619DDCEBA68D}" srcOrd="0" destOrd="0" presId="urn:microsoft.com/office/officeart/2005/8/layout/target3"/>
    <dgm:cxn modelId="{ED31BD90-0495-4618-A346-AF1080B1B311}" srcId="{D9C2B8FA-07E2-4B19-85D0-DC00D66DF373}" destId="{37E964A7-1D12-4814-A011-304E8A8575EB}" srcOrd="12" destOrd="0" parTransId="{556C47C3-3EBF-4942-8164-FD2FA1FD5C5E}" sibTransId="{8905D69C-C228-4A15-8FD7-F39EEBC85E04}"/>
    <dgm:cxn modelId="{6A36849C-6AE7-478B-8DFE-EB8E134679FB}" type="presOf" srcId="{BB27909D-23C5-4AFE-92BE-4B4E056E9B7C}" destId="{85127F9B-2921-4874-94B7-9BF68F703AC4}" srcOrd="1" destOrd="0" presId="urn:microsoft.com/office/officeart/2005/8/layout/target3"/>
    <dgm:cxn modelId="{781098F7-73C7-4768-887F-BF94A4D2989C}" type="presOf" srcId="{EBE719D8-1254-48BB-AE51-1654BC6BFE9D}" destId="{1CD88DD0-3FC0-4CDC-AE0E-1E56D6015A59}" srcOrd="1" destOrd="0" presId="urn:microsoft.com/office/officeart/2005/8/layout/target3"/>
    <dgm:cxn modelId="{AEB406A4-8299-4D6E-AE90-B7ABE309C2C0}" srcId="{D9C2B8FA-07E2-4B19-85D0-DC00D66DF373}" destId="{B5BB4E96-7659-4ED8-AB69-A484222C5860}" srcOrd="5" destOrd="0" parTransId="{ED9E9021-BFE8-40CF-A1DB-B2F73D5C29CB}" sibTransId="{9DF27FC8-81AE-49B1-A0F8-EFF33E2350E8}"/>
    <dgm:cxn modelId="{C936B22A-9C09-45F0-BF47-419C2E9D093D}" srcId="{D9C2B8FA-07E2-4B19-85D0-DC00D66DF373}" destId="{80DC24DD-CECB-4E31-ABE7-722767FA6AAD}" srcOrd="7" destOrd="0" parTransId="{BC5A6FF0-FCD6-489F-9A6B-0E3B461412A8}" sibTransId="{F571BAB1-CCCB-4D02-BC51-27D8B3DC8908}"/>
    <dgm:cxn modelId="{4E76BAB7-AB68-48F7-94B2-0734B1631E30}" type="presOf" srcId="{EA38BEF5-B0B3-48FB-B6D6-D1F0C70275AF}" destId="{A05A364D-A019-4F59-8A61-C6245A65E6FD}" srcOrd="0" destOrd="0" presId="urn:microsoft.com/office/officeart/2005/8/layout/target3"/>
    <dgm:cxn modelId="{6B5FE49B-AC8F-479C-979C-A26A6358FB08}" type="presOf" srcId="{D9C2B8FA-07E2-4B19-85D0-DC00D66DF373}" destId="{70507174-C940-48FC-BB59-B76A178225B5}" srcOrd="0" destOrd="0" presId="urn:microsoft.com/office/officeart/2005/8/layout/target3"/>
    <dgm:cxn modelId="{CDF0E5BD-50C8-4972-B948-2C9CA0A84733}" type="presOf" srcId="{1BF2FF40-20B9-43EA-AE4D-93FCFB010470}" destId="{FD16B941-C2B8-44EE-81C3-0084E85C01F8}" srcOrd="1" destOrd="0" presId="urn:microsoft.com/office/officeart/2005/8/layout/target3"/>
    <dgm:cxn modelId="{D579B3F7-9559-44A6-A0BB-EED16A557DC8}" type="presOf" srcId="{EA38BEF5-B0B3-48FB-B6D6-D1F0C70275AF}" destId="{D949CA12-FE14-4805-8383-BD203A9A1354}" srcOrd="1" destOrd="0" presId="urn:microsoft.com/office/officeart/2005/8/layout/target3"/>
    <dgm:cxn modelId="{0B2CE542-F763-40E0-AE61-601F78CA160A}" srcId="{D9C2B8FA-07E2-4B19-85D0-DC00D66DF373}" destId="{538728B3-D972-4A57-A93F-4350A290B83E}" srcOrd="8" destOrd="0" parTransId="{9BD53162-1A95-4570-90CC-38026188C99A}" sibTransId="{97920D58-CA19-4CD5-B3F6-8FD29230DC9B}"/>
    <dgm:cxn modelId="{4EDE2107-F9D2-4A6A-8CA9-6609C15D9F40}" srcId="{D9C2B8FA-07E2-4B19-85D0-DC00D66DF373}" destId="{BB27909D-23C5-4AFE-92BE-4B4E056E9B7C}" srcOrd="1" destOrd="0" parTransId="{71033BF7-CCDF-4C7E-ADA1-748EAEBE9E7F}" sibTransId="{DC64BA10-1EAA-4A6F-B8A4-9CF42BFEFFB1}"/>
    <dgm:cxn modelId="{0075B841-6722-4CFA-A11B-4DD715E3A957}" srcId="{D9C2B8FA-07E2-4B19-85D0-DC00D66DF373}" destId="{1BF2FF40-20B9-43EA-AE4D-93FCFB010470}" srcOrd="4" destOrd="0" parTransId="{EEBE2530-40C3-4F05-BE1F-DF16F3B76FF6}" sibTransId="{90943D1D-930F-44DF-8C6E-18CCCD140464}"/>
    <dgm:cxn modelId="{ECCE53AE-9E39-4985-AB55-4C91249B7F97}" type="presOf" srcId="{EBE719D8-1254-48BB-AE51-1654BC6BFE9D}" destId="{8DB0ECEB-F5A9-4EC5-A7AA-742EEDA38312}" srcOrd="0" destOrd="0" presId="urn:microsoft.com/office/officeart/2005/8/layout/target3"/>
    <dgm:cxn modelId="{200CD5BB-430D-41D1-AD0C-18E5FC24F4D8}" srcId="{D9C2B8FA-07E2-4B19-85D0-DC00D66DF373}" destId="{0EC41652-8CC6-4BDD-8A90-CA9D92E2C6E7}" srcOrd="0" destOrd="0" parTransId="{3DC01ABB-7380-45C2-AD66-FEF939EDD575}" sibTransId="{66D4F6E0-8AD9-461A-A2D9-EA89BFC49876}"/>
    <dgm:cxn modelId="{6F0026EE-839F-493C-A183-8F85DAE3E33B}" type="presOf" srcId="{224B71AB-3882-46A7-BB81-8A076B79BE04}" destId="{A726E07F-1186-4D3F-A138-7C93C936EEC8}" srcOrd="1" destOrd="0" presId="urn:microsoft.com/office/officeart/2005/8/layout/target3"/>
    <dgm:cxn modelId="{0B14BE85-FD80-498D-98B1-02B15E3E8AEC}" type="presOf" srcId="{224B71AB-3882-46A7-BB81-8A076B79BE04}" destId="{F6A9E145-7736-4F9A-88F2-1DBE059F8A32}" srcOrd="0" destOrd="0" presId="urn:microsoft.com/office/officeart/2005/8/layout/target3"/>
    <dgm:cxn modelId="{96F06C82-14B4-4FB9-B5DF-0C30BD3FC042}" type="presOf" srcId="{BB27909D-23C5-4AFE-92BE-4B4E056E9B7C}" destId="{F1A89121-2984-487A-983E-B01DA7528E7E}" srcOrd="0" destOrd="0" presId="urn:microsoft.com/office/officeart/2005/8/layout/target3"/>
    <dgm:cxn modelId="{FB2476EC-80A0-48FF-BB07-179F0AF3A907}" srcId="{D9C2B8FA-07E2-4B19-85D0-DC00D66DF373}" destId="{EBE719D8-1254-48BB-AE51-1654BC6BFE9D}" srcOrd="3" destOrd="0" parTransId="{E26F5ACB-EE27-4A4E-925B-FD997992A9CE}" sibTransId="{52651E1C-2B40-4F83-877C-2FD36EEBC259}"/>
    <dgm:cxn modelId="{9486EA17-9CBE-4C0E-8209-6C281C55006D}" srcId="{D9C2B8FA-07E2-4B19-85D0-DC00D66DF373}" destId="{224B71AB-3882-46A7-BB81-8A076B79BE04}" srcOrd="6" destOrd="0" parTransId="{14C77855-0F0E-4479-B86D-9F70924238C3}" sibTransId="{A13A0A4D-3159-4BA7-89C4-E9883D855F22}"/>
    <dgm:cxn modelId="{A8514706-8E6C-477F-B728-843FD95C1D55}" type="presOf" srcId="{1BF2FF40-20B9-43EA-AE4D-93FCFB010470}" destId="{B31264AF-01FC-4C63-9121-F0D2FE01C7BA}" srcOrd="0" destOrd="0" presId="urn:microsoft.com/office/officeart/2005/8/layout/target3"/>
    <dgm:cxn modelId="{D91DF55E-2628-4438-8ED1-04FC576A407E}" srcId="{D9C2B8FA-07E2-4B19-85D0-DC00D66DF373}" destId="{EA38BEF5-B0B3-48FB-B6D6-D1F0C70275AF}" srcOrd="2" destOrd="0" parTransId="{B17C930C-3885-4158-AB52-1F5F9675BD53}" sibTransId="{AD7E3568-8DC9-435E-B0CC-553BCCA23086}"/>
    <dgm:cxn modelId="{2F084893-89B8-43DF-8910-38B2E066B96E}" type="presParOf" srcId="{70507174-C940-48FC-BB59-B76A178225B5}" destId="{72C59820-A21A-4A47-AF73-480666EC90E3}" srcOrd="0" destOrd="0" presId="urn:microsoft.com/office/officeart/2005/8/layout/target3"/>
    <dgm:cxn modelId="{1D74F0C7-3EC7-4C06-820A-E26E1F30AF1F}" type="presParOf" srcId="{70507174-C940-48FC-BB59-B76A178225B5}" destId="{E62A1305-E507-466D-9A9B-376861B4E2E4}" srcOrd="1" destOrd="0" presId="urn:microsoft.com/office/officeart/2005/8/layout/target3"/>
    <dgm:cxn modelId="{978FBE1B-FA9A-4499-B8AF-D026907A5291}" type="presParOf" srcId="{70507174-C940-48FC-BB59-B76A178225B5}" destId="{04ADB186-64DC-4C39-932D-619DDCEBA68D}" srcOrd="2" destOrd="0" presId="urn:microsoft.com/office/officeart/2005/8/layout/target3"/>
    <dgm:cxn modelId="{E902984F-B62A-4692-BD09-592A88CED635}" type="presParOf" srcId="{70507174-C940-48FC-BB59-B76A178225B5}" destId="{4947BF46-4CE2-46B9-804A-CA312C8E8479}" srcOrd="3" destOrd="0" presId="urn:microsoft.com/office/officeart/2005/8/layout/target3"/>
    <dgm:cxn modelId="{2783E3EE-3A54-42D6-A0BD-A015E544FD3C}" type="presParOf" srcId="{70507174-C940-48FC-BB59-B76A178225B5}" destId="{C091020B-6186-49D1-B13F-979FA19E3357}" srcOrd="4" destOrd="0" presId="urn:microsoft.com/office/officeart/2005/8/layout/target3"/>
    <dgm:cxn modelId="{F0122D8F-94BD-4418-9A54-38569E50050D}" type="presParOf" srcId="{70507174-C940-48FC-BB59-B76A178225B5}" destId="{F1A89121-2984-487A-983E-B01DA7528E7E}" srcOrd="5" destOrd="0" presId="urn:microsoft.com/office/officeart/2005/8/layout/target3"/>
    <dgm:cxn modelId="{7EB7FC40-57C2-4E60-9302-04951C537E4D}" type="presParOf" srcId="{70507174-C940-48FC-BB59-B76A178225B5}" destId="{7FEF0905-81F2-4E72-9AB5-59D583A5E79F}" srcOrd="6" destOrd="0" presId="urn:microsoft.com/office/officeart/2005/8/layout/target3"/>
    <dgm:cxn modelId="{AD883446-72A5-46C5-ADAC-C5D980676A88}" type="presParOf" srcId="{70507174-C940-48FC-BB59-B76A178225B5}" destId="{4DE8BF76-4E09-4359-A1D6-8A79DCE0F97B}" srcOrd="7" destOrd="0" presId="urn:microsoft.com/office/officeart/2005/8/layout/target3"/>
    <dgm:cxn modelId="{EF79CEF2-FDF3-4BCB-B1DC-8BCAA47538A4}" type="presParOf" srcId="{70507174-C940-48FC-BB59-B76A178225B5}" destId="{A05A364D-A019-4F59-8A61-C6245A65E6FD}" srcOrd="8" destOrd="0" presId="urn:microsoft.com/office/officeart/2005/8/layout/target3"/>
    <dgm:cxn modelId="{79F0C0DB-0878-4B6C-A392-F0499B4CD7F6}" type="presParOf" srcId="{70507174-C940-48FC-BB59-B76A178225B5}" destId="{2E5D16E5-1CDE-4E9D-9686-98D00F34FCE0}" srcOrd="9" destOrd="0" presId="urn:microsoft.com/office/officeart/2005/8/layout/target3"/>
    <dgm:cxn modelId="{AC19EAED-3292-4A8B-AB5C-97ABBBB4478C}" type="presParOf" srcId="{70507174-C940-48FC-BB59-B76A178225B5}" destId="{1977DA3F-613E-43BD-9259-81E05F21E85F}" srcOrd="10" destOrd="0" presId="urn:microsoft.com/office/officeart/2005/8/layout/target3"/>
    <dgm:cxn modelId="{1DF08333-7E19-490C-9C80-FE2C8D5C2BEA}" type="presParOf" srcId="{70507174-C940-48FC-BB59-B76A178225B5}" destId="{8DB0ECEB-F5A9-4EC5-A7AA-742EEDA38312}" srcOrd="11" destOrd="0" presId="urn:microsoft.com/office/officeart/2005/8/layout/target3"/>
    <dgm:cxn modelId="{966569EB-08A8-4097-BE9A-476BEBD25E4F}" type="presParOf" srcId="{70507174-C940-48FC-BB59-B76A178225B5}" destId="{9808D65B-07AF-45D7-9A6E-3EDB0D669398}" srcOrd="12" destOrd="0" presId="urn:microsoft.com/office/officeart/2005/8/layout/target3"/>
    <dgm:cxn modelId="{1EA981D5-97ED-4D6C-B538-77D92096E0BD}" type="presParOf" srcId="{70507174-C940-48FC-BB59-B76A178225B5}" destId="{915277CC-67FC-4249-8E86-B665B7EC1651}" srcOrd="13" destOrd="0" presId="urn:microsoft.com/office/officeart/2005/8/layout/target3"/>
    <dgm:cxn modelId="{3C072967-0B45-47C3-BC06-ED228AE2D5BB}" type="presParOf" srcId="{70507174-C940-48FC-BB59-B76A178225B5}" destId="{B31264AF-01FC-4C63-9121-F0D2FE01C7BA}" srcOrd="14" destOrd="0" presId="urn:microsoft.com/office/officeart/2005/8/layout/target3"/>
    <dgm:cxn modelId="{0271C5D1-7797-4521-A570-68382FECC439}" type="presParOf" srcId="{70507174-C940-48FC-BB59-B76A178225B5}" destId="{3EF2BD34-2191-401A-9D43-3D5963C42CFE}" srcOrd="15" destOrd="0" presId="urn:microsoft.com/office/officeart/2005/8/layout/target3"/>
    <dgm:cxn modelId="{C77AD0B6-3661-4031-9B68-683AA698AA8E}" type="presParOf" srcId="{70507174-C940-48FC-BB59-B76A178225B5}" destId="{D09B0150-1914-4A84-B57B-661D94DCEBA0}" srcOrd="16" destOrd="0" presId="urn:microsoft.com/office/officeart/2005/8/layout/target3"/>
    <dgm:cxn modelId="{69611169-76DA-431D-977F-54046F120A08}" type="presParOf" srcId="{70507174-C940-48FC-BB59-B76A178225B5}" destId="{04F2BD3F-DC31-4AD5-B505-0D9F8CF4E935}" srcOrd="17" destOrd="0" presId="urn:microsoft.com/office/officeart/2005/8/layout/target3"/>
    <dgm:cxn modelId="{153D6097-1B14-4EB2-AEB9-9ADD678D9B59}" type="presParOf" srcId="{70507174-C940-48FC-BB59-B76A178225B5}" destId="{D0B024D2-CF49-41EF-95C1-0ADDAD47F521}" srcOrd="18" destOrd="0" presId="urn:microsoft.com/office/officeart/2005/8/layout/target3"/>
    <dgm:cxn modelId="{EAAD0423-B8F8-4D55-89BE-F76B340F6A9B}" type="presParOf" srcId="{70507174-C940-48FC-BB59-B76A178225B5}" destId="{D41CD6BC-A134-433A-8086-79D521DA4324}" srcOrd="19" destOrd="0" presId="urn:microsoft.com/office/officeart/2005/8/layout/target3"/>
    <dgm:cxn modelId="{9F5D07F1-57F1-49FE-B91C-3B893C8BCD5E}" type="presParOf" srcId="{70507174-C940-48FC-BB59-B76A178225B5}" destId="{F6A9E145-7736-4F9A-88F2-1DBE059F8A32}" srcOrd="20" destOrd="0" presId="urn:microsoft.com/office/officeart/2005/8/layout/target3"/>
    <dgm:cxn modelId="{29923794-1367-49C6-8ECF-32AD1F5C1AAF}" type="presParOf" srcId="{70507174-C940-48FC-BB59-B76A178225B5}" destId="{DB9D4B1E-EF48-45EB-94F8-A07A75BD719F}" srcOrd="21" destOrd="0" presId="urn:microsoft.com/office/officeart/2005/8/layout/target3"/>
    <dgm:cxn modelId="{D55D087F-060E-4CE8-B2D6-551D3623163B}" type="presParOf" srcId="{70507174-C940-48FC-BB59-B76A178225B5}" destId="{85127F9B-2921-4874-94B7-9BF68F703AC4}" srcOrd="22" destOrd="0" presId="urn:microsoft.com/office/officeart/2005/8/layout/target3"/>
    <dgm:cxn modelId="{AD47523F-41D5-42AA-AF41-10EB97A15415}" type="presParOf" srcId="{70507174-C940-48FC-BB59-B76A178225B5}" destId="{D949CA12-FE14-4805-8383-BD203A9A1354}" srcOrd="23" destOrd="0" presId="urn:microsoft.com/office/officeart/2005/8/layout/target3"/>
    <dgm:cxn modelId="{EC989E86-2E6C-4641-909B-8511590C901B}" type="presParOf" srcId="{70507174-C940-48FC-BB59-B76A178225B5}" destId="{1CD88DD0-3FC0-4CDC-AE0E-1E56D6015A59}" srcOrd="24" destOrd="0" presId="urn:microsoft.com/office/officeart/2005/8/layout/target3"/>
    <dgm:cxn modelId="{62BD8FB4-C31F-4A68-B18D-88A68F012980}" type="presParOf" srcId="{70507174-C940-48FC-BB59-B76A178225B5}" destId="{FD16B941-C2B8-44EE-81C3-0084E85C01F8}" srcOrd="25" destOrd="0" presId="urn:microsoft.com/office/officeart/2005/8/layout/target3"/>
    <dgm:cxn modelId="{50FBDE1D-5F61-4963-A3FC-3373DFB4040A}" type="presParOf" srcId="{70507174-C940-48FC-BB59-B76A178225B5}" destId="{A1FA93CC-B320-464A-8F85-C9B817FB61AE}" srcOrd="26" destOrd="0" presId="urn:microsoft.com/office/officeart/2005/8/layout/target3"/>
    <dgm:cxn modelId="{A341CFAE-06EC-40D6-9FDB-D422ED6ADA29}" type="presParOf" srcId="{70507174-C940-48FC-BB59-B76A178225B5}" destId="{A726E07F-1186-4D3F-A138-7C93C936EEC8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37A7D8-756D-4292-8E4B-83F0E1F059D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E4D6AF8-DA69-485C-9BB6-5E7CC2FBD808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СОБСТВЕННЫЕ ДОХОДЫ </a:t>
          </a:r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165,2</a:t>
          </a:r>
          <a:r>
            <a:rPr lang="ru-RU" b="1" dirty="0" smtClean="0">
              <a:solidFill>
                <a:srgbClr val="FF0000"/>
              </a:solidFill>
            </a:rPr>
            <a:t>(</a:t>
          </a:r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45,5</a:t>
          </a:r>
          <a:r>
            <a:rPr lang="ru-RU" b="1" dirty="0" smtClean="0">
              <a:solidFill>
                <a:srgbClr val="FF0000"/>
              </a:solidFill>
            </a:rPr>
            <a:t>%)</a:t>
          </a:r>
          <a:endParaRPr lang="ru-RU" b="1" dirty="0">
            <a:solidFill>
              <a:srgbClr val="FF0000"/>
            </a:solidFill>
          </a:endParaRPr>
        </a:p>
      </dgm:t>
    </dgm:pt>
    <dgm:pt modelId="{9147F762-52C1-4DD5-8BCB-5EE4CB6D4F5F}" type="parTrans" cxnId="{E210E06F-ADDF-482E-80C5-5E96D8FE313E}">
      <dgm:prSet/>
      <dgm:spPr/>
      <dgm:t>
        <a:bodyPr/>
        <a:lstStyle/>
        <a:p>
          <a:endParaRPr lang="ru-RU"/>
        </a:p>
      </dgm:t>
    </dgm:pt>
    <dgm:pt modelId="{F9EA150B-C042-4201-8BFF-65D8185F1F68}" type="sibTrans" cxnId="{E210E06F-ADDF-482E-80C5-5E96D8FE313E}">
      <dgm:prSet/>
      <dgm:spPr/>
      <dgm:t>
        <a:bodyPr/>
        <a:lstStyle/>
        <a:p>
          <a:endParaRPr lang="ru-RU"/>
        </a:p>
      </dgm:t>
    </dgm:pt>
    <dgm:pt modelId="{A507BE72-EF7B-487E-8352-318C5D4B134B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В Т.Ч. ИНЫЕ ДОХОДЫ </a:t>
          </a:r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15,7 </a:t>
          </a:r>
          <a:r>
            <a:rPr lang="ru-RU" b="1" dirty="0" smtClean="0">
              <a:solidFill>
                <a:srgbClr val="FF0000"/>
              </a:solidFill>
            </a:rPr>
            <a:t>(</a:t>
          </a:r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9,4</a:t>
          </a:r>
          <a:r>
            <a:rPr lang="ru-RU" b="1" dirty="0" smtClean="0">
              <a:solidFill>
                <a:srgbClr val="FF0000"/>
              </a:solidFill>
            </a:rPr>
            <a:t>%)</a:t>
          </a:r>
          <a:endParaRPr lang="ru-RU" b="1" dirty="0">
            <a:solidFill>
              <a:srgbClr val="FF0000"/>
            </a:solidFill>
          </a:endParaRPr>
        </a:p>
      </dgm:t>
    </dgm:pt>
    <dgm:pt modelId="{715EE7D9-96D1-4F99-B9DC-38FF86173CB6}" type="parTrans" cxnId="{596C786C-9F14-4078-AA4E-9C689C89B4D0}">
      <dgm:prSet/>
      <dgm:spPr/>
      <dgm:t>
        <a:bodyPr/>
        <a:lstStyle/>
        <a:p>
          <a:endParaRPr lang="ru-RU"/>
        </a:p>
      </dgm:t>
    </dgm:pt>
    <dgm:pt modelId="{54FFCDFC-466A-4801-A9FA-B4665523691A}" type="sibTrans" cxnId="{596C786C-9F14-4078-AA4E-9C689C89B4D0}">
      <dgm:prSet/>
      <dgm:spPr/>
      <dgm:t>
        <a:bodyPr/>
        <a:lstStyle/>
        <a:p>
          <a:endParaRPr lang="ru-RU"/>
        </a:p>
      </dgm:t>
    </dgm:pt>
    <dgm:pt modelId="{772B2375-3A4F-45E3-8A26-48C4A8121772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МЕЖБЮДЖЕТНЫЕ ТРАНСФЕРТЫ, ПОЛУЧАЕМЫЕ ИЗ ДРУГИХ БЮДЖЕТОВ </a:t>
          </a:r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197,8 </a:t>
          </a:r>
          <a:r>
            <a:rPr lang="ru-RU" b="1" dirty="0" smtClean="0">
              <a:solidFill>
                <a:srgbClr val="FF0000"/>
              </a:solidFill>
            </a:rPr>
            <a:t>(</a:t>
          </a:r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54,5</a:t>
          </a:r>
          <a:r>
            <a:rPr lang="ru-RU" b="1" dirty="0" smtClean="0">
              <a:solidFill>
                <a:srgbClr val="FF0000"/>
              </a:solidFill>
            </a:rPr>
            <a:t>%)</a:t>
          </a:r>
          <a:endParaRPr lang="ru-RU" b="1" dirty="0">
            <a:solidFill>
              <a:srgbClr val="FF0000"/>
            </a:solidFill>
          </a:endParaRPr>
        </a:p>
      </dgm:t>
    </dgm:pt>
    <dgm:pt modelId="{36510538-2C2D-4F37-8AE0-8DE52D19C73D}" type="parTrans" cxnId="{BF5C1719-3637-4AE3-8AC1-A0CEC999B890}">
      <dgm:prSet/>
      <dgm:spPr/>
      <dgm:t>
        <a:bodyPr/>
        <a:lstStyle/>
        <a:p>
          <a:endParaRPr lang="ru-RU"/>
        </a:p>
      </dgm:t>
    </dgm:pt>
    <dgm:pt modelId="{101A98F7-6F76-4E85-B38E-A3005CD57E54}" type="sibTrans" cxnId="{BF5C1719-3637-4AE3-8AC1-A0CEC999B890}">
      <dgm:prSet/>
      <dgm:spPr/>
      <dgm:t>
        <a:bodyPr/>
        <a:lstStyle/>
        <a:p>
          <a:endParaRPr lang="ru-RU"/>
        </a:p>
      </dgm:t>
    </dgm:pt>
    <dgm:pt modelId="{69490371-62CB-4A0D-A8B2-E1CECEFB889B}">
      <dgm:prSet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ДОХОДЫ БЮДЖЕТА – ВСЕГО </a:t>
          </a:r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363</a:t>
          </a:r>
          <a:endParaRPr lang="ru-RU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8B1F41-803C-4995-B256-7E71C1CC15B0}" type="parTrans" cxnId="{49AECCB5-D705-48DA-9A8B-9E197E24944C}">
      <dgm:prSet/>
      <dgm:spPr/>
      <dgm:t>
        <a:bodyPr/>
        <a:lstStyle/>
        <a:p>
          <a:endParaRPr lang="ru-RU"/>
        </a:p>
      </dgm:t>
    </dgm:pt>
    <dgm:pt modelId="{3F42800C-36C8-4F2C-BEB3-08B05FE670B7}" type="sibTrans" cxnId="{49AECCB5-D705-48DA-9A8B-9E197E24944C}">
      <dgm:prSet/>
      <dgm:spPr/>
      <dgm:t>
        <a:bodyPr/>
        <a:lstStyle/>
        <a:p>
          <a:endParaRPr lang="ru-RU"/>
        </a:p>
      </dgm:t>
    </dgm:pt>
    <dgm:pt modelId="{0AA81D98-92CF-49A0-8BCF-B490F6E225C8}" type="pres">
      <dgm:prSet presAssocID="{0337A7D8-756D-4292-8E4B-83F0E1F059D7}" presName="linearFlow" presStyleCnt="0">
        <dgm:presLayoutVars>
          <dgm:dir/>
          <dgm:resizeHandles val="exact"/>
        </dgm:presLayoutVars>
      </dgm:prSet>
      <dgm:spPr/>
    </dgm:pt>
    <dgm:pt modelId="{7234F672-BE4A-4CED-95C5-2BCDDCEC5FD5}" type="pres">
      <dgm:prSet presAssocID="{69490371-62CB-4A0D-A8B2-E1CECEFB889B}" presName="composite" presStyleCnt="0"/>
      <dgm:spPr/>
    </dgm:pt>
    <dgm:pt modelId="{70FA8F45-8631-4445-93B1-2A713240C9D0}" type="pres">
      <dgm:prSet presAssocID="{69490371-62CB-4A0D-A8B2-E1CECEFB889B}" presName="imgShp" presStyleLbl="fgImgPlace1" presStyleIdx="0" presStyleCnt="4" custScaleX="1282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6E2A86-7343-480E-B58D-6AD935EA4C54}" type="pres">
      <dgm:prSet presAssocID="{69490371-62CB-4A0D-A8B2-E1CECEFB889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038EE-877A-4F2C-A409-A17890D74A1F}" type="pres">
      <dgm:prSet presAssocID="{3F42800C-36C8-4F2C-BEB3-08B05FE670B7}" presName="spacing" presStyleCnt="0"/>
      <dgm:spPr/>
    </dgm:pt>
    <dgm:pt modelId="{271A4C48-275E-4CFD-8B68-6D7D2B589140}" type="pres">
      <dgm:prSet presAssocID="{9E4D6AF8-DA69-485C-9BB6-5E7CC2FBD808}" presName="composite" presStyleCnt="0"/>
      <dgm:spPr/>
    </dgm:pt>
    <dgm:pt modelId="{80A4C12C-F54B-48CB-BCBE-4FE1F70CC87F}" type="pres">
      <dgm:prSet presAssocID="{9E4D6AF8-DA69-485C-9BB6-5E7CC2FBD808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2BB8C1D-8B43-4ACD-B673-15DF9AB351A1}" type="pres">
      <dgm:prSet presAssocID="{9E4D6AF8-DA69-485C-9BB6-5E7CC2FBD80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C2E93-0A03-41EE-99EB-FA9F85367DE3}" type="pres">
      <dgm:prSet presAssocID="{F9EA150B-C042-4201-8BFF-65D8185F1F68}" presName="spacing" presStyleCnt="0"/>
      <dgm:spPr/>
    </dgm:pt>
    <dgm:pt modelId="{77EACD95-3734-4C6A-878C-2E24A246653C}" type="pres">
      <dgm:prSet presAssocID="{A507BE72-EF7B-487E-8352-318C5D4B134B}" presName="composite" presStyleCnt="0"/>
      <dgm:spPr/>
    </dgm:pt>
    <dgm:pt modelId="{522C2D30-4185-42EA-8332-52049F03F4AB}" type="pres">
      <dgm:prSet presAssocID="{A507BE72-EF7B-487E-8352-318C5D4B134B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99DE450-D3EC-4E01-9A0E-89255AF0B4D7}" type="pres">
      <dgm:prSet presAssocID="{A507BE72-EF7B-487E-8352-318C5D4B134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25F3E-6C8B-4958-A1C4-7386929FA422}" type="pres">
      <dgm:prSet presAssocID="{54FFCDFC-466A-4801-A9FA-B4665523691A}" presName="spacing" presStyleCnt="0"/>
      <dgm:spPr/>
    </dgm:pt>
    <dgm:pt modelId="{AEC0DD49-0E76-44BB-A99C-021C053B9831}" type="pres">
      <dgm:prSet presAssocID="{772B2375-3A4F-45E3-8A26-48C4A8121772}" presName="composite" presStyleCnt="0"/>
      <dgm:spPr/>
    </dgm:pt>
    <dgm:pt modelId="{950FC48A-4BB7-4D47-B4BD-334D981D520C}" type="pres">
      <dgm:prSet presAssocID="{772B2375-3A4F-45E3-8A26-48C4A8121772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DAEAE9F-F847-4A96-8D43-EC17ACB8C6B4}" type="pres">
      <dgm:prSet presAssocID="{772B2375-3A4F-45E3-8A26-48C4A812177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C786C-9F14-4078-AA4E-9C689C89B4D0}" srcId="{0337A7D8-756D-4292-8E4B-83F0E1F059D7}" destId="{A507BE72-EF7B-487E-8352-318C5D4B134B}" srcOrd="2" destOrd="0" parTransId="{715EE7D9-96D1-4F99-B9DC-38FF86173CB6}" sibTransId="{54FFCDFC-466A-4801-A9FA-B4665523691A}"/>
    <dgm:cxn modelId="{49AECCB5-D705-48DA-9A8B-9E197E24944C}" srcId="{0337A7D8-756D-4292-8E4B-83F0E1F059D7}" destId="{69490371-62CB-4A0D-A8B2-E1CECEFB889B}" srcOrd="0" destOrd="0" parTransId="{558B1F41-803C-4995-B256-7E71C1CC15B0}" sibTransId="{3F42800C-36C8-4F2C-BEB3-08B05FE670B7}"/>
    <dgm:cxn modelId="{4BE28B99-6DB6-419F-8EE1-A92035382276}" type="presOf" srcId="{69490371-62CB-4A0D-A8B2-E1CECEFB889B}" destId="{086E2A86-7343-480E-B58D-6AD935EA4C54}" srcOrd="0" destOrd="0" presId="urn:microsoft.com/office/officeart/2005/8/layout/vList3"/>
    <dgm:cxn modelId="{BF5C1719-3637-4AE3-8AC1-A0CEC999B890}" srcId="{0337A7D8-756D-4292-8E4B-83F0E1F059D7}" destId="{772B2375-3A4F-45E3-8A26-48C4A8121772}" srcOrd="3" destOrd="0" parTransId="{36510538-2C2D-4F37-8AE0-8DE52D19C73D}" sibTransId="{101A98F7-6F76-4E85-B38E-A3005CD57E54}"/>
    <dgm:cxn modelId="{D39EEC5F-257F-4C9B-9094-1668EE769371}" type="presOf" srcId="{0337A7D8-756D-4292-8E4B-83F0E1F059D7}" destId="{0AA81D98-92CF-49A0-8BCF-B490F6E225C8}" srcOrd="0" destOrd="0" presId="urn:microsoft.com/office/officeart/2005/8/layout/vList3"/>
    <dgm:cxn modelId="{29F2736A-C05E-4407-B7A8-EED14BC0BB25}" type="presOf" srcId="{9E4D6AF8-DA69-485C-9BB6-5E7CC2FBD808}" destId="{E2BB8C1D-8B43-4ACD-B673-15DF9AB351A1}" srcOrd="0" destOrd="0" presId="urn:microsoft.com/office/officeart/2005/8/layout/vList3"/>
    <dgm:cxn modelId="{E210E06F-ADDF-482E-80C5-5E96D8FE313E}" srcId="{0337A7D8-756D-4292-8E4B-83F0E1F059D7}" destId="{9E4D6AF8-DA69-485C-9BB6-5E7CC2FBD808}" srcOrd="1" destOrd="0" parTransId="{9147F762-52C1-4DD5-8BCB-5EE4CB6D4F5F}" sibTransId="{F9EA150B-C042-4201-8BFF-65D8185F1F68}"/>
    <dgm:cxn modelId="{94C9EEC2-0A4C-4DE0-B4A1-212A6F2F5E14}" type="presOf" srcId="{A507BE72-EF7B-487E-8352-318C5D4B134B}" destId="{099DE450-D3EC-4E01-9A0E-89255AF0B4D7}" srcOrd="0" destOrd="0" presId="urn:microsoft.com/office/officeart/2005/8/layout/vList3"/>
    <dgm:cxn modelId="{DEABAF51-9FA6-4807-A0EE-FC24565F3B8D}" type="presOf" srcId="{772B2375-3A4F-45E3-8A26-48C4A8121772}" destId="{BDAEAE9F-F847-4A96-8D43-EC17ACB8C6B4}" srcOrd="0" destOrd="0" presId="urn:microsoft.com/office/officeart/2005/8/layout/vList3"/>
    <dgm:cxn modelId="{DA0D7B29-BF38-4EB6-8123-BE4CBB3476D2}" type="presParOf" srcId="{0AA81D98-92CF-49A0-8BCF-B490F6E225C8}" destId="{7234F672-BE4A-4CED-95C5-2BCDDCEC5FD5}" srcOrd="0" destOrd="0" presId="urn:microsoft.com/office/officeart/2005/8/layout/vList3"/>
    <dgm:cxn modelId="{8FB4CDC7-7F96-4810-AD1F-DA716978418D}" type="presParOf" srcId="{7234F672-BE4A-4CED-95C5-2BCDDCEC5FD5}" destId="{70FA8F45-8631-4445-93B1-2A713240C9D0}" srcOrd="0" destOrd="0" presId="urn:microsoft.com/office/officeart/2005/8/layout/vList3"/>
    <dgm:cxn modelId="{58CC5A81-C680-4704-B7BC-D86AC83C2A36}" type="presParOf" srcId="{7234F672-BE4A-4CED-95C5-2BCDDCEC5FD5}" destId="{086E2A86-7343-480E-B58D-6AD935EA4C54}" srcOrd="1" destOrd="0" presId="urn:microsoft.com/office/officeart/2005/8/layout/vList3"/>
    <dgm:cxn modelId="{421954C3-6401-413A-A944-C881A1ACAA03}" type="presParOf" srcId="{0AA81D98-92CF-49A0-8BCF-B490F6E225C8}" destId="{418038EE-877A-4F2C-A409-A17890D74A1F}" srcOrd="1" destOrd="0" presId="urn:microsoft.com/office/officeart/2005/8/layout/vList3"/>
    <dgm:cxn modelId="{40B6956A-4017-4427-8516-D5A41C1E2074}" type="presParOf" srcId="{0AA81D98-92CF-49A0-8BCF-B490F6E225C8}" destId="{271A4C48-275E-4CFD-8B68-6D7D2B589140}" srcOrd="2" destOrd="0" presId="urn:microsoft.com/office/officeart/2005/8/layout/vList3"/>
    <dgm:cxn modelId="{25E5F03C-B478-4BC9-8312-E0857C36C312}" type="presParOf" srcId="{271A4C48-275E-4CFD-8B68-6D7D2B589140}" destId="{80A4C12C-F54B-48CB-BCBE-4FE1F70CC87F}" srcOrd="0" destOrd="0" presId="urn:microsoft.com/office/officeart/2005/8/layout/vList3"/>
    <dgm:cxn modelId="{239525C8-B1C9-4CD4-9E8A-2C1851CF85E3}" type="presParOf" srcId="{271A4C48-275E-4CFD-8B68-6D7D2B589140}" destId="{E2BB8C1D-8B43-4ACD-B673-15DF9AB351A1}" srcOrd="1" destOrd="0" presId="urn:microsoft.com/office/officeart/2005/8/layout/vList3"/>
    <dgm:cxn modelId="{09B7517F-9943-4E47-8703-86E6E17ECF4B}" type="presParOf" srcId="{0AA81D98-92CF-49A0-8BCF-B490F6E225C8}" destId="{A09C2E93-0A03-41EE-99EB-FA9F85367DE3}" srcOrd="3" destOrd="0" presId="urn:microsoft.com/office/officeart/2005/8/layout/vList3"/>
    <dgm:cxn modelId="{28DA2D76-7C37-47B4-BC6F-ECEDB144A13B}" type="presParOf" srcId="{0AA81D98-92CF-49A0-8BCF-B490F6E225C8}" destId="{77EACD95-3734-4C6A-878C-2E24A246653C}" srcOrd="4" destOrd="0" presId="urn:microsoft.com/office/officeart/2005/8/layout/vList3"/>
    <dgm:cxn modelId="{594314C1-917D-4749-A892-498AD624FFF8}" type="presParOf" srcId="{77EACD95-3734-4C6A-878C-2E24A246653C}" destId="{522C2D30-4185-42EA-8332-52049F03F4AB}" srcOrd="0" destOrd="0" presId="urn:microsoft.com/office/officeart/2005/8/layout/vList3"/>
    <dgm:cxn modelId="{7C870216-69C4-4839-AFAF-728040B20071}" type="presParOf" srcId="{77EACD95-3734-4C6A-878C-2E24A246653C}" destId="{099DE450-D3EC-4E01-9A0E-89255AF0B4D7}" srcOrd="1" destOrd="0" presId="urn:microsoft.com/office/officeart/2005/8/layout/vList3"/>
    <dgm:cxn modelId="{8BE4E67B-A6D2-48CE-A79D-CD0A3D73B31E}" type="presParOf" srcId="{0AA81D98-92CF-49A0-8BCF-B490F6E225C8}" destId="{2B825F3E-6C8B-4958-A1C4-7386929FA422}" srcOrd="5" destOrd="0" presId="urn:microsoft.com/office/officeart/2005/8/layout/vList3"/>
    <dgm:cxn modelId="{8B1F42AF-B2B3-45DE-945D-873A002C81E4}" type="presParOf" srcId="{0AA81D98-92CF-49A0-8BCF-B490F6E225C8}" destId="{AEC0DD49-0E76-44BB-A99C-021C053B9831}" srcOrd="6" destOrd="0" presId="urn:microsoft.com/office/officeart/2005/8/layout/vList3"/>
    <dgm:cxn modelId="{8F99FAF8-F620-416C-ADFA-A682DE6E1925}" type="presParOf" srcId="{AEC0DD49-0E76-44BB-A99C-021C053B9831}" destId="{950FC48A-4BB7-4D47-B4BD-334D981D520C}" srcOrd="0" destOrd="0" presId="urn:microsoft.com/office/officeart/2005/8/layout/vList3"/>
    <dgm:cxn modelId="{138ABFFE-84C7-470F-A553-495114256AA9}" type="presParOf" srcId="{AEC0DD49-0E76-44BB-A99C-021C053B9831}" destId="{BDAEAE9F-F847-4A96-8D43-EC17ACB8C6B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9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9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9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9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9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9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9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7" presStyleCnt="9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8" presStyleCnt="9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44FF9E-51F7-492E-90D6-07B50D03ADA2}" type="presOf" srcId="{8D513BD1-7137-4BB2-A1F4-1B02EFB0F34F}" destId="{8D15C70B-27DC-4BC4-8B54-1A6B8CC1DBC1}" srcOrd="1" destOrd="0" presId="urn:microsoft.com/office/officeart/2005/8/layout/radial5"/>
    <dgm:cxn modelId="{6B8C3CE0-F2D0-4D2B-B7D9-0D7448C3B216}" type="presOf" srcId="{6F647F05-65E5-443B-9310-4AF895EEC1B0}" destId="{ED72E44C-8498-48F8-9652-E5DD6AC5818D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6B4FAAAF-1BD6-4786-8699-B154F16B2411}" type="presOf" srcId="{08170AFC-8E89-4179-A96D-636AFFD8C3F3}" destId="{DF27FC25-052B-426A-9E06-117E992234F6}" srcOrd="0" destOrd="0" presId="urn:microsoft.com/office/officeart/2005/8/layout/radial5"/>
    <dgm:cxn modelId="{B0E17905-7D64-4520-9458-A4637F48C2B9}" type="presOf" srcId="{D78F1D4C-A2EF-4C56-940B-FB3F18A7298D}" destId="{EDA34655-9131-4731-957F-5382F53A0660}" srcOrd="0" destOrd="0" presId="urn:microsoft.com/office/officeart/2005/8/layout/radial5"/>
    <dgm:cxn modelId="{9F2469CC-0BE2-4659-9BFE-6BA01506C3C8}" type="presOf" srcId="{66E51CD7-05D6-4658-BDAA-92C6F3E19708}" destId="{C47D9E4B-AD47-4E79-B529-9B264E8F4F6B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A28EE0FC-032C-4B07-9C31-BDF7037CEAC9}" type="presOf" srcId="{C021BE46-16AF-4372-B2A0-67875E2C82CF}" destId="{DA660ED5-C4B7-4208-928A-B8DD66837486}" srcOrd="1" destOrd="0" presId="urn:microsoft.com/office/officeart/2005/8/layout/radial5"/>
    <dgm:cxn modelId="{B8B1B2FE-A66C-41B5-9EBC-46A8E734AE32}" type="presOf" srcId="{637E412C-91EE-486E-8354-15F2384BE3EA}" destId="{D8B200F5-4D07-49B2-A587-C2FE6CEC49F8}" srcOrd="0" destOrd="0" presId="urn:microsoft.com/office/officeart/2005/8/layout/radial5"/>
    <dgm:cxn modelId="{419A2F8C-70F7-422A-AA2D-599F913DFB66}" type="presOf" srcId="{08170AFC-8E89-4179-A96D-636AFFD8C3F3}" destId="{53D78D63-5F88-4163-9535-46A64127BD3A}" srcOrd="1" destOrd="0" presId="urn:microsoft.com/office/officeart/2005/8/layout/radial5"/>
    <dgm:cxn modelId="{3B347EE5-6760-4A16-AC3F-6D7147E14B3E}" type="presOf" srcId="{A8FC0520-4E1C-47C9-9459-5A566E2A3269}" destId="{47F0322C-5978-482D-A409-1280E22C6D82}" srcOrd="1" destOrd="0" presId="urn:microsoft.com/office/officeart/2005/8/layout/radial5"/>
    <dgm:cxn modelId="{F6723A59-E0A5-4331-B354-1C83F05E0658}" type="presOf" srcId="{A8FC0520-4E1C-47C9-9459-5A566E2A3269}" destId="{E7EAB10C-E176-4610-B2C6-BE8F83AD0F9B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D03263EE-117E-475D-A262-C7656C83694D}" type="presOf" srcId="{9DEE7B50-C1CB-48D2-999B-DF1098A88396}" destId="{881BA4B6-6173-4BE7-ACB0-127409627ABA}" srcOrd="1" destOrd="0" presId="urn:microsoft.com/office/officeart/2005/8/layout/radial5"/>
    <dgm:cxn modelId="{76F1F9FD-22BE-4129-B264-34C84298966C}" type="presOf" srcId="{D2A69AB7-A0A6-4501-95CD-2902A3384DE3}" destId="{FED909B6-8F19-4D98-AAC2-EBEEF4830C2B}" srcOrd="0" destOrd="0" presId="urn:microsoft.com/office/officeart/2005/8/layout/radial5"/>
    <dgm:cxn modelId="{4A189105-0239-4451-ACE0-D31E9CBF66B8}" srcId="{6F647F05-65E5-443B-9310-4AF895EEC1B0}" destId="{3BA0FA79-0F0A-4F39-8C6F-85BF113366C3}" srcOrd="8" destOrd="0" parTransId="{66E51CD7-05D6-4658-BDAA-92C6F3E19708}" sibTransId="{3F86135B-3CC7-4CEB-B411-92453A9354E3}"/>
    <dgm:cxn modelId="{A00878C0-A87A-42B9-83D7-EE8880E34935}" srcId="{6F647F05-65E5-443B-9310-4AF895EEC1B0}" destId="{D78F1D4C-A2EF-4C56-940B-FB3F18A7298D}" srcOrd="7" destOrd="0" parTransId="{08170AFC-8E89-4179-A96D-636AFFD8C3F3}" sibTransId="{3B6B2775-EA0D-4CA6-A4A3-0187E341F68C}"/>
    <dgm:cxn modelId="{3F01E954-C3C8-4664-9CA9-88C9075D07BD}" type="presOf" srcId="{6B4A9C71-5243-4375-98C7-BA189146832B}" destId="{8B82EA68-B59A-424E-9756-C221A13DB47F}" srcOrd="0" destOrd="0" presId="urn:microsoft.com/office/officeart/2005/8/layout/radial5"/>
    <dgm:cxn modelId="{9077EA4D-3F9F-48E0-945B-B45A37514E6D}" type="presOf" srcId="{9DEE7B50-C1CB-48D2-999B-DF1098A88396}" destId="{2F5553CB-2478-4421-B002-5FA728364A7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CC845F3A-DC8E-4745-84DA-E8DB3595B3FD}" type="presOf" srcId="{420BA717-63F2-4ED1-9193-BDF0AD7BC7EB}" destId="{FFE63D16-C443-42C8-BB30-4CA61876A647}" srcOrd="0" destOrd="0" presId="urn:microsoft.com/office/officeart/2005/8/layout/radial5"/>
    <dgm:cxn modelId="{04E3BCDE-F1BE-422C-BFFC-D6F0F2CC8E50}" type="presOf" srcId="{3BA0FA79-0F0A-4F39-8C6F-85BF113366C3}" destId="{E0AC84DD-2093-416F-85DE-E547FE520660}" srcOrd="0" destOrd="0" presId="urn:microsoft.com/office/officeart/2005/8/layout/radial5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AA1E4AE5-64AF-4DEE-B26D-B5B53EAE81CC}" type="presOf" srcId="{D63A74EC-A1EC-4823-AB28-835C2DE63D58}" destId="{E2EC1D87-F728-458A-8AB1-7A3D78F9D25E}" srcOrd="0" destOrd="0" presId="urn:microsoft.com/office/officeart/2005/8/layout/radial5"/>
    <dgm:cxn modelId="{96DF339A-0CD0-45EE-B92C-A1CC31C4E5F5}" type="presOf" srcId="{CCCDC2A1-B573-48DB-AE6D-1F76901F1671}" destId="{DB024BEC-8C88-4F07-BCA5-811E266A083B}" srcOrd="1" destOrd="0" presId="urn:microsoft.com/office/officeart/2005/8/layout/radial5"/>
    <dgm:cxn modelId="{39317765-031D-4060-A38C-E1CBA5395458}" type="presOf" srcId="{082CE592-953F-441B-B0C2-F864433A8493}" destId="{A0E222DD-64BD-4A89-BBB9-2B80D8318D4A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7DE2E240-035C-441F-8EF8-25F16E81D4A0}" type="presOf" srcId="{66E51CD7-05D6-4658-BDAA-92C6F3E19708}" destId="{553B84E4-4A31-43DB-B3BF-8E8EF2B79F2D}" srcOrd="0" destOrd="0" presId="urn:microsoft.com/office/officeart/2005/8/layout/radial5"/>
    <dgm:cxn modelId="{820D9EBD-0EB8-47E4-8097-8F0B7CC6A7E8}" type="presOf" srcId="{8D513BD1-7137-4BB2-A1F4-1B02EFB0F34F}" destId="{4731EA70-1FA8-49F5-A6BF-4AE9CB97C303}" srcOrd="0" destOrd="0" presId="urn:microsoft.com/office/officeart/2005/8/layout/radial5"/>
    <dgm:cxn modelId="{1177D6C7-16B0-4B35-B200-994F0A608C5F}" type="presOf" srcId="{9F96D360-CB55-48DB-9778-BF90DCE1129E}" destId="{69EA0517-EDCB-4CEB-899F-D56DCF7B4404}" srcOrd="0" destOrd="0" presId="urn:microsoft.com/office/officeart/2005/8/layout/radial5"/>
    <dgm:cxn modelId="{38F0AE0A-94E6-414A-80F7-6A3B5E3113D9}" type="presOf" srcId="{BC4B6763-2F33-4CCB-B9CC-377BBD0F0800}" destId="{E3A5A4EE-729B-477E-AEA8-7FC61FA6B941}" srcOrd="1" destOrd="0" presId="urn:microsoft.com/office/officeart/2005/8/layout/radial5"/>
    <dgm:cxn modelId="{F989EC5A-641C-49FE-BD23-AA1E635962A8}" type="presOf" srcId="{C021BE46-16AF-4372-B2A0-67875E2C82CF}" destId="{06F93DE9-E67A-4CE1-BC6B-5C458B1137B0}" srcOrd="0" destOrd="0" presId="urn:microsoft.com/office/officeart/2005/8/layout/radial5"/>
    <dgm:cxn modelId="{53FC74A4-11AA-4862-A072-F368E30C2567}" type="presOf" srcId="{4B1A8440-411B-4A5D-AFC7-3583C59ADD0E}" destId="{73BC26A8-8D0F-45E6-9E3B-37EADD227262}" srcOrd="0" destOrd="0" presId="urn:microsoft.com/office/officeart/2005/8/layout/radial5"/>
    <dgm:cxn modelId="{516BBF18-B857-459E-B212-D4E924E11384}" type="presOf" srcId="{BC4B6763-2F33-4CCB-B9CC-377BBD0F0800}" destId="{A0B7EB92-DF16-476D-BB87-6C0D26E26F61}" srcOrd="0" destOrd="0" presId="urn:microsoft.com/office/officeart/2005/8/layout/radial5"/>
    <dgm:cxn modelId="{C96C9644-914A-4056-A984-ABB73109608B}" type="presOf" srcId="{082CE592-953F-441B-B0C2-F864433A8493}" destId="{839DF450-14DD-4280-9AEE-DA73938E9B9D}" srcOrd="1" destOrd="0" presId="urn:microsoft.com/office/officeart/2005/8/layout/radial5"/>
    <dgm:cxn modelId="{6B78D113-94C8-4084-9933-7C0DBF832C59}" type="presOf" srcId="{CCCDC2A1-B573-48DB-AE6D-1F76901F1671}" destId="{C481485E-E38C-4518-A609-8D1D62CF917B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57537321-C91A-4F51-BE28-D1160340AC53}" type="presOf" srcId="{90B43A1C-85AB-40E4-9687-2313E85E0399}" destId="{0A6C1809-69AA-4BA6-8257-5A11C3557B45}" srcOrd="0" destOrd="0" presId="urn:microsoft.com/office/officeart/2005/8/layout/radial5"/>
    <dgm:cxn modelId="{C551DC77-9197-4B8C-883D-A61BDD838555}" type="presParOf" srcId="{8B82EA68-B59A-424E-9756-C221A13DB47F}" destId="{ED72E44C-8498-48F8-9652-E5DD6AC5818D}" srcOrd="0" destOrd="0" presId="urn:microsoft.com/office/officeart/2005/8/layout/radial5"/>
    <dgm:cxn modelId="{B2CE2000-DF75-42CE-9C09-BF14A6DBF1BE}" type="presParOf" srcId="{8B82EA68-B59A-424E-9756-C221A13DB47F}" destId="{4731EA70-1FA8-49F5-A6BF-4AE9CB97C303}" srcOrd="1" destOrd="0" presId="urn:microsoft.com/office/officeart/2005/8/layout/radial5"/>
    <dgm:cxn modelId="{24150F1C-FDFF-44AD-AFC1-26598D58DC8C}" type="presParOf" srcId="{4731EA70-1FA8-49F5-A6BF-4AE9CB97C303}" destId="{8D15C70B-27DC-4BC4-8B54-1A6B8CC1DBC1}" srcOrd="0" destOrd="0" presId="urn:microsoft.com/office/officeart/2005/8/layout/radial5"/>
    <dgm:cxn modelId="{7A4CD641-B82B-47A7-AA02-F5A75F08D894}" type="presParOf" srcId="{8B82EA68-B59A-424E-9756-C221A13DB47F}" destId="{E2EC1D87-F728-458A-8AB1-7A3D78F9D25E}" srcOrd="2" destOrd="0" presId="urn:microsoft.com/office/officeart/2005/8/layout/radial5"/>
    <dgm:cxn modelId="{2D2BB5F0-CF4B-4209-A77C-8D1446AA4EB0}" type="presParOf" srcId="{8B82EA68-B59A-424E-9756-C221A13DB47F}" destId="{A0E222DD-64BD-4A89-BBB9-2B80D8318D4A}" srcOrd="3" destOrd="0" presId="urn:microsoft.com/office/officeart/2005/8/layout/radial5"/>
    <dgm:cxn modelId="{2313AC30-A3F6-4997-A6FC-7FAEEDCE5F33}" type="presParOf" srcId="{A0E222DD-64BD-4A89-BBB9-2B80D8318D4A}" destId="{839DF450-14DD-4280-9AEE-DA73938E9B9D}" srcOrd="0" destOrd="0" presId="urn:microsoft.com/office/officeart/2005/8/layout/radial5"/>
    <dgm:cxn modelId="{202D1173-907C-4037-A7CC-D69D0BFF4B46}" type="presParOf" srcId="{8B82EA68-B59A-424E-9756-C221A13DB47F}" destId="{73BC26A8-8D0F-45E6-9E3B-37EADD227262}" srcOrd="4" destOrd="0" presId="urn:microsoft.com/office/officeart/2005/8/layout/radial5"/>
    <dgm:cxn modelId="{7C283F49-508A-4310-9F9B-74EF2BD2AE69}" type="presParOf" srcId="{8B82EA68-B59A-424E-9756-C221A13DB47F}" destId="{06F93DE9-E67A-4CE1-BC6B-5C458B1137B0}" srcOrd="5" destOrd="0" presId="urn:microsoft.com/office/officeart/2005/8/layout/radial5"/>
    <dgm:cxn modelId="{22B8B970-6479-40F8-B0D6-D415358F76A2}" type="presParOf" srcId="{06F93DE9-E67A-4CE1-BC6B-5C458B1137B0}" destId="{DA660ED5-C4B7-4208-928A-B8DD66837486}" srcOrd="0" destOrd="0" presId="urn:microsoft.com/office/officeart/2005/8/layout/radial5"/>
    <dgm:cxn modelId="{041E2EC2-23C9-4D47-8F0E-C2EE4E71C98C}" type="presParOf" srcId="{8B82EA68-B59A-424E-9756-C221A13DB47F}" destId="{D8B200F5-4D07-49B2-A587-C2FE6CEC49F8}" srcOrd="6" destOrd="0" presId="urn:microsoft.com/office/officeart/2005/8/layout/radial5"/>
    <dgm:cxn modelId="{395A7DF2-3E0E-448B-962C-0C29882B3640}" type="presParOf" srcId="{8B82EA68-B59A-424E-9756-C221A13DB47F}" destId="{E7EAB10C-E176-4610-B2C6-BE8F83AD0F9B}" srcOrd="7" destOrd="0" presId="urn:microsoft.com/office/officeart/2005/8/layout/radial5"/>
    <dgm:cxn modelId="{74D52A13-6BFC-4F95-9461-824E393F3FF6}" type="presParOf" srcId="{E7EAB10C-E176-4610-B2C6-BE8F83AD0F9B}" destId="{47F0322C-5978-482D-A409-1280E22C6D82}" srcOrd="0" destOrd="0" presId="urn:microsoft.com/office/officeart/2005/8/layout/radial5"/>
    <dgm:cxn modelId="{7E0EB21C-08C8-4193-B966-92EB6A043538}" type="presParOf" srcId="{8B82EA68-B59A-424E-9756-C221A13DB47F}" destId="{FFE63D16-C443-42C8-BB30-4CA61876A647}" srcOrd="8" destOrd="0" presId="urn:microsoft.com/office/officeart/2005/8/layout/radial5"/>
    <dgm:cxn modelId="{582EC989-88C1-4D5D-AC39-124B17C4F6A9}" type="presParOf" srcId="{8B82EA68-B59A-424E-9756-C221A13DB47F}" destId="{C481485E-E38C-4518-A609-8D1D62CF917B}" srcOrd="9" destOrd="0" presId="urn:microsoft.com/office/officeart/2005/8/layout/radial5"/>
    <dgm:cxn modelId="{CDC2FFD6-929B-4438-B04B-61ADD1E0DA23}" type="presParOf" srcId="{C481485E-E38C-4518-A609-8D1D62CF917B}" destId="{DB024BEC-8C88-4F07-BCA5-811E266A083B}" srcOrd="0" destOrd="0" presId="urn:microsoft.com/office/officeart/2005/8/layout/radial5"/>
    <dgm:cxn modelId="{E7B76FD4-2E35-45D3-B061-D0E747F04541}" type="presParOf" srcId="{8B82EA68-B59A-424E-9756-C221A13DB47F}" destId="{0A6C1809-69AA-4BA6-8257-5A11C3557B45}" srcOrd="10" destOrd="0" presId="urn:microsoft.com/office/officeart/2005/8/layout/radial5"/>
    <dgm:cxn modelId="{BDF820B6-EAA8-4F0C-8806-E6B4096A55A5}" type="presParOf" srcId="{8B82EA68-B59A-424E-9756-C221A13DB47F}" destId="{2F5553CB-2478-4421-B002-5FA728364A78}" srcOrd="11" destOrd="0" presId="urn:microsoft.com/office/officeart/2005/8/layout/radial5"/>
    <dgm:cxn modelId="{F6856476-E101-4F70-BC39-ABEED959A63A}" type="presParOf" srcId="{2F5553CB-2478-4421-B002-5FA728364A78}" destId="{881BA4B6-6173-4BE7-ACB0-127409627ABA}" srcOrd="0" destOrd="0" presId="urn:microsoft.com/office/officeart/2005/8/layout/radial5"/>
    <dgm:cxn modelId="{CFB3A60C-31AE-4793-A071-831BD04197B0}" type="presParOf" srcId="{8B82EA68-B59A-424E-9756-C221A13DB47F}" destId="{FED909B6-8F19-4D98-AAC2-EBEEF4830C2B}" srcOrd="12" destOrd="0" presId="urn:microsoft.com/office/officeart/2005/8/layout/radial5"/>
    <dgm:cxn modelId="{219861C3-2230-447C-9B26-2D8D7B0830AE}" type="presParOf" srcId="{8B82EA68-B59A-424E-9756-C221A13DB47F}" destId="{A0B7EB92-DF16-476D-BB87-6C0D26E26F61}" srcOrd="13" destOrd="0" presId="urn:microsoft.com/office/officeart/2005/8/layout/radial5"/>
    <dgm:cxn modelId="{36A0EAEC-0380-4B6D-BB39-7F7F666D4BC4}" type="presParOf" srcId="{A0B7EB92-DF16-476D-BB87-6C0D26E26F61}" destId="{E3A5A4EE-729B-477E-AEA8-7FC61FA6B941}" srcOrd="0" destOrd="0" presId="urn:microsoft.com/office/officeart/2005/8/layout/radial5"/>
    <dgm:cxn modelId="{90AD6434-2AD0-4219-9DFB-D70CA15B604E}" type="presParOf" srcId="{8B82EA68-B59A-424E-9756-C221A13DB47F}" destId="{69EA0517-EDCB-4CEB-899F-D56DCF7B4404}" srcOrd="14" destOrd="0" presId="urn:microsoft.com/office/officeart/2005/8/layout/radial5"/>
    <dgm:cxn modelId="{2EA9EDEB-D3D6-4CD3-993B-00130A708CB4}" type="presParOf" srcId="{8B82EA68-B59A-424E-9756-C221A13DB47F}" destId="{DF27FC25-052B-426A-9E06-117E992234F6}" srcOrd="15" destOrd="0" presId="urn:microsoft.com/office/officeart/2005/8/layout/radial5"/>
    <dgm:cxn modelId="{17B72CB6-0E2B-4D01-BDDD-12C47B39EBAA}" type="presParOf" srcId="{DF27FC25-052B-426A-9E06-117E992234F6}" destId="{53D78D63-5F88-4163-9535-46A64127BD3A}" srcOrd="0" destOrd="0" presId="urn:microsoft.com/office/officeart/2005/8/layout/radial5"/>
    <dgm:cxn modelId="{BDF281D0-DF13-4631-AEC6-B19BCA4231A6}" type="presParOf" srcId="{8B82EA68-B59A-424E-9756-C221A13DB47F}" destId="{EDA34655-9131-4731-957F-5382F53A0660}" srcOrd="16" destOrd="0" presId="urn:microsoft.com/office/officeart/2005/8/layout/radial5"/>
    <dgm:cxn modelId="{E9E2DA81-73AD-47EB-BCE6-45B800AE62EB}" type="presParOf" srcId="{8B82EA68-B59A-424E-9756-C221A13DB47F}" destId="{553B84E4-4A31-43DB-B3BF-8E8EF2B79F2D}" srcOrd="17" destOrd="0" presId="urn:microsoft.com/office/officeart/2005/8/layout/radial5"/>
    <dgm:cxn modelId="{7230381D-7900-43EA-A752-1AF54DFE7B28}" type="presParOf" srcId="{553B84E4-4A31-43DB-B3BF-8E8EF2B79F2D}" destId="{C47D9E4B-AD47-4E79-B529-9B264E8F4F6B}" srcOrd="0" destOrd="0" presId="urn:microsoft.com/office/officeart/2005/8/layout/radial5"/>
    <dgm:cxn modelId="{EE324DBD-ECBE-4F2D-A0FE-6ACDA0F37921}" type="presParOf" srcId="{8B82EA68-B59A-424E-9756-C221A13DB47F}" destId="{E0AC84DD-2093-416F-85DE-E547FE520660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618F2E-33D1-4143-99A4-417E84FF109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1445BD-2F7D-4392-86E8-1CA017B5C05F}">
      <dgm:prSet phldrT="[Текст]" custT="1"/>
      <dgm:spPr/>
      <dgm:t>
        <a:bodyPr/>
        <a:lstStyle/>
        <a:p>
          <a:r>
            <a:rPr lang="ru-RU" sz="1100" b="1" baseline="0" dirty="0" smtClean="0">
              <a:solidFill>
                <a:srgbClr val="FF0000"/>
              </a:solidFill>
            </a:rPr>
            <a:t>Дотация на сбалансированность бюджетов 12,7 млн. рублей</a:t>
          </a:r>
          <a:endParaRPr lang="ru-RU" sz="1100" b="1" baseline="0" dirty="0">
            <a:solidFill>
              <a:srgbClr val="FF0000"/>
            </a:solidFill>
          </a:endParaRPr>
        </a:p>
      </dgm:t>
    </dgm:pt>
    <dgm:pt modelId="{92E8208C-E267-4021-84B8-C7D0E43EC9BE}" type="parTrans" cxnId="{160F4AED-373C-40A2-B05C-E1AFD6C87C38}">
      <dgm:prSet/>
      <dgm:spPr/>
      <dgm:t>
        <a:bodyPr/>
        <a:lstStyle/>
        <a:p>
          <a:endParaRPr lang="ru-RU"/>
        </a:p>
      </dgm:t>
    </dgm:pt>
    <dgm:pt modelId="{8D1E0CB7-3B5D-4FC6-916E-50477FFEB93A}" type="sibTrans" cxnId="{160F4AED-373C-40A2-B05C-E1AFD6C87C38}">
      <dgm:prSet/>
      <dgm:spPr/>
      <dgm:t>
        <a:bodyPr/>
        <a:lstStyle/>
        <a:p>
          <a:endParaRPr lang="ru-RU"/>
        </a:p>
      </dgm:t>
    </dgm:pt>
    <dgm:pt modelId="{2CA4E9E0-3EE8-4B0F-8E54-0368BA182A8C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FF0000"/>
              </a:solidFill>
            </a:rPr>
            <a:t>Дотация на выравнивание бюджетной </a:t>
          </a:r>
          <a:r>
            <a:rPr lang="ru-RU" sz="1100" b="1" baseline="0" dirty="0" smtClean="0">
              <a:solidFill>
                <a:srgbClr val="FF0000"/>
              </a:solidFill>
            </a:rPr>
            <a:t>обеспеченности</a:t>
          </a:r>
          <a:r>
            <a:rPr lang="ru-RU" sz="1100" b="1" dirty="0" smtClean="0">
              <a:solidFill>
                <a:srgbClr val="FF0000"/>
              </a:solidFill>
            </a:rPr>
            <a:t> 0,8 млн. рублей</a:t>
          </a:r>
          <a:endParaRPr lang="ru-RU" sz="1100" b="1" dirty="0">
            <a:solidFill>
              <a:srgbClr val="FF0000"/>
            </a:solidFill>
          </a:endParaRPr>
        </a:p>
      </dgm:t>
    </dgm:pt>
    <dgm:pt modelId="{2CD89858-6CE8-4263-88AF-88BC542F7284}" type="parTrans" cxnId="{4D8E9385-2947-4CFC-9E91-26132FC213D5}">
      <dgm:prSet/>
      <dgm:spPr/>
      <dgm:t>
        <a:bodyPr/>
        <a:lstStyle/>
        <a:p>
          <a:endParaRPr lang="ru-RU"/>
        </a:p>
      </dgm:t>
    </dgm:pt>
    <dgm:pt modelId="{2970D6AD-FCDF-4809-9242-348061100094}" type="sibTrans" cxnId="{4D8E9385-2947-4CFC-9E91-26132FC213D5}">
      <dgm:prSet/>
      <dgm:spPr/>
      <dgm:t>
        <a:bodyPr/>
        <a:lstStyle/>
        <a:p>
          <a:endParaRPr lang="ru-RU"/>
        </a:p>
      </dgm:t>
    </dgm:pt>
    <dgm:pt modelId="{D24EBBFB-9BB9-46CB-92B6-CAF40A1C36CC}">
      <dgm:prSet phldrT="[Текст]" custT="1"/>
      <dgm:spPr/>
      <dgm:t>
        <a:bodyPr/>
        <a:lstStyle/>
        <a:p>
          <a:r>
            <a:rPr lang="ru-RU" sz="1100" b="1" baseline="0" dirty="0" smtClean="0">
              <a:solidFill>
                <a:srgbClr val="FF0000"/>
              </a:solidFill>
            </a:rPr>
            <a:t>Иные межбюджетные трансферты по заключенным соглашениям 1,5 млн. рублей</a:t>
          </a:r>
          <a:endParaRPr lang="ru-RU" sz="1100" b="1" baseline="0" dirty="0">
            <a:solidFill>
              <a:srgbClr val="FF0000"/>
            </a:solidFill>
          </a:endParaRPr>
        </a:p>
      </dgm:t>
    </dgm:pt>
    <dgm:pt modelId="{48BAF71E-2925-403D-BC19-368C32E63756}" type="parTrans" cxnId="{5D659918-85EF-409B-B264-09AA510CC41F}">
      <dgm:prSet/>
      <dgm:spPr/>
      <dgm:t>
        <a:bodyPr/>
        <a:lstStyle/>
        <a:p>
          <a:endParaRPr lang="ru-RU"/>
        </a:p>
      </dgm:t>
    </dgm:pt>
    <dgm:pt modelId="{61DEF243-63BC-4CCE-9459-6C32CFB6A540}" type="sibTrans" cxnId="{5D659918-85EF-409B-B264-09AA510CC41F}">
      <dgm:prSet/>
      <dgm:spPr/>
      <dgm:t>
        <a:bodyPr/>
        <a:lstStyle/>
        <a:p>
          <a:endParaRPr lang="ru-RU"/>
        </a:p>
      </dgm:t>
    </dgm:pt>
    <dgm:pt modelId="{97522BC4-AD1D-45AA-9098-9B2D9A7508AE}">
      <dgm:prSet phldrT="[Текст]"/>
      <dgm:spPr/>
      <dgm:t>
        <a:bodyPr/>
        <a:lstStyle/>
        <a:p>
          <a:r>
            <a:rPr lang="ru-RU" b="1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Финансовая помощь</a:t>
          </a:r>
          <a:endParaRPr lang="ru-RU" b="1" baseline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28B1CC-3E4B-4A4F-A5EC-B97DD7F1B9AD}" type="parTrans" cxnId="{DF97B7E0-C69D-4291-9103-BDA806B35186}">
      <dgm:prSet/>
      <dgm:spPr/>
      <dgm:t>
        <a:bodyPr/>
        <a:lstStyle/>
        <a:p>
          <a:endParaRPr lang="ru-RU"/>
        </a:p>
      </dgm:t>
    </dgm:pt>
    <dgm:pt modelId="{1CC7BA89-2BD8-44E0-9640-75B94315B4D6}" type="sibTrans" cxnId="{DF97B7E0-C69D-4291-9103-BDA806B35186}">
      <dgm:prSet/>
      <dgm:spPr/>
      <dgm:t>
        <a:bodyPr/>
        <a:lstStyle/>
        <a:p>
          <a:endParaRPr lang="ru-RU"/>
        </a:p>
      </dgm:t>
    </dgm:pt>
    <dgm:pt modelId="{7604FF1B-22A5-4B43-B028-69A5FEC1E3DF}" type="pres">
      <dgm:prSet presAssocID="{81618F2E-33D1-4143-99A4-417E84FF109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683577-3215-4C8D-B3B9-085E5CB457BA}" type="pres">
      <dgm:prSet presAssocID="{81618F2E-33D1-4143-99A4-417E84FF109A}" presName="ellipse" presStyleLbl="trBgShp" presStyleIdx="0" presStyleCnt="1"/>
      <dgm:spPr/>
    </dgm:pt>
    <dgm:pt modelId="{F5C5373C-AA87-4FA6-A7BE-95A58409AC79}" type="pres">
      <dgm:prSet presAssocID="{81618F2E-33D1-4143-99A4-417E84FF109A}" presName="arrow1" presStyleLbl="fgShp" presStyleIdx="0" presStyleCnt="1"/>
      <dgm:spPr/>
    </dgm:pt>
    <dgm:pt modelId="{AC25F195-87B8-49DF-8DB5-5324101B17DE}" type="pres">
      <dgm:prSet presAssocID="{81618F2E-33D1-4143-99A4-417E84FF109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65974-A219-47EB-A8B2-2D9E7974D2F7}" type="pres">
      <dgm:prSet presAssocID="{2CA4E9E0-3EE8-4B0F-8E54-0368BA182A8C}" presName="item1" presStyleLbl="node1" presStyleIdx="0" presStyleCnt="3" custScaleX="125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10CC-038A-47D4-ACA5-6CAF54F5C978}" type="pres">
      <dgm:prSet presAssocID="{D24EBBFB-9BB9-46CB-92B6-CAF40A1C36CC}" presName="item2" presStyleLbl="node1" presStyleIdx="1" presStyleCnt="3" custScaleX="124710" custLinFactNeighborX="5612" custLinFactNeighborY="-12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1EBD5-0CD4-4E87-9BC9-2D5ED7F7ECCD}" type="pres">
      <dgm:prSet presAssocID="{97522BC4-AD1D-45AA-9098-9B2D9A7508AE}" presName="item3" presStyleLbl="node1" presStyleIdx="2" presStyleCnt="3" custScaleX="131038" custLinFactNeighborX="35632" custLinFactNeighborY="-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A5B0D-F3C3-422E-B682-6510ADFA0816}" type="pres">
      <dgm:prSet presAssocID="{81618F2E-33D1-4143-99A4-417E84FF109A}" presName="funnel" presStyleLbl="trAlignAcc1" presStyleIdx="0" presStyleCnt="1" custScaleX="157596" custLinFactNeighborX="4838" custLinFactNeighborY="21656"/>
      <dgm:spPr/>
    </dgm:pt>
  </dgm:ptLst>
  <dgm:cxnLst>
    <dgm:cxn modelId="{A1093A73-E131-4D61-AEE8-49952DAE3969}" type="presOf" srcId="{97522BC4-AD1D-45AA-9098-9B2D9A7508AE}" destId="{AC25F195-87B8-49DF-8DB5-5324101B17DE}" srcOrd="0" destOrd="0" presId="urn:microsoft.com/office/officeart/2005/8/layout/funnel1"/>
    <dgm:cxn modelId="{79DCA5CA-D394-4F5C-B240-F208ED8F4B3A}" type="presOf" srcId="{81618F2E-33D1-4143-99A4-417E84FF109A}" destId="{7604FF1B-22A5-4B43-B028-69A5FEC1E3DF}" srcOrd="0" destOrd="0" presId="urn:microsoft.com/office/officeart/2005/8/layout/funnel1"/>
    <dgm:cxn modelId="{DF97B7E0-C69D-4291-9103-BDA806B35186}" srcId="{81618F2E-33D1-4143-99A4-417E84FF109A}" destId="{97522BC4-AD1D-45AA-9098-9B2D9A7508AE}" srcOrd="3" destOrd="0" parTransId="{7E28B1CC-3E4B-4A4F-A5EC-B97DD7F1B9AD}" sibTransId="{1CC7BA89-2BD8-44E0-9640-75B94315B4D6}"/>
    <dgm:cxn modelId="{99089989-2C02-49B0-9B73-AE51D5D5DA1B}" type="presOf" srcId="{2CA4E9E0-3EE8-4B0F-8E54-0368BA182A8C}" destId="{EDA210CC-038A-47D4-ACA5-6CAF54F5C978}" srcOrd="0" destOrd="0" presId="urn:microsoft.com/office/officeart/2005/8/layout/funnel1"/>
    <dgm:cxn modelId="{160F4AED-373C-40A2-B05C-E1AFD6C87C38}" srcId="{81618F2E-33D1-4143-99A4-417E84FF109A}" destId="{181445BD-2F7D-4392-86E8-1CA017B5C05F}" srcOrd="0" destOrd="0" parTransId="{92E8208C-E267-4021-84B8-C7D0E43EC9BE}" sibTransId="{8D1E0CB7-3B5D-4FC6-916E-50477FFEB93A}"/>
    <dgm:cxn modelId="{5D659918-85EF-409B-B264-09AA510CC41F}" srcId="{81618F2E-33D1-4143-99A4-417E84FF109A}" destId="{D24EBBFB-9BB9-46CB-92B6-CAF40A1C36CC}" srcOrd="2" destOrd="0" parTransId="{48BAF71E-2925-403D-BC19-368C32E63756}" sibTransId="{61DEF243-63BC-4CCE-9459-6C32CFB6A540}"/>
    <dgm:cxn modelId="{9784A78A-BB7E-42EC-A473-DD92FE7A41DD}" type="presOf" srcId="{181445BD-2F7D-4392-86E8-1CA017B5C05F}" destId="{EAC1EBD5-0CD4-4E87-9BC9-2D5ED7F7ECCD}" srcOrd="0" destOrd="0" presId="urn:microsoft.com/office/officeart/2005/8/layout/funnel1"/>
    <dgm:cxn modelId="{F7A9D053-20E7-4AF3-8805-05069B924FA8}" type="presOf" srcId="{D24EBBFB-9BB9-46CB-92B6-CAF40A1C36CC}" destId="{55F65974-A219-47EB-A8B2-2D9E7974D2F7}" srcOrd="0" destOrd="0" presId="urn:microsoft.com/office/officeart/2005/8/layout/funnel1"/>
    <dgm:cxn modelId="{4D8E9385-2947-4CFC-9E91-26132FC213D5}" srcId="{81618F2E-33D1-4143-99A4-417E84FF109A}" destId="{2CA4E9E0-3EE8-4B0F-8E54-0368BA182A8C}" srcOrd="1" destOrd="0" parTransId="{2CD89858-6CE8-4263-88AF-88BC542F7284}" sibTransId="{2970D6AD-FCDF-4809-9242-348061100094}"/>
    <dgm:cxn modelId="{5584433E-9037-4A4A-A8F6-A303A9E42EA6}" type="presParOf" srcId="{7604FF1B-22A5-4B43-B028-69A5FEC1E3DF}" destId="{7D683577-3215-4C8D-B3B9-085E5CB457BA}" srcOrd="0" destOrd="0" presId="urn:microsoft.com/office/officeart/2005/8/layout/funnel1"/>
    <dgm:cxn modelId="{E77A2A18-0481-4AF4-9F07-1EFF4ACA0B16}" type="presParOf" srcId="{7604FF1B-22A5-4B43-B028-69A5FEC1E3DF}" destId="{F5C5373C-AA87-4FA6-A7BE-95A58409AC79}" srcOrd="1" destOrd="0" presId="urn:microsoft.com/office/officeart/2005/8/layout/funnel1"/>
    <dgm:cxn modelId="{75E61438-0DDE-44BF-A163-330ECBD76DE0}" type="presParOf" srcId="{7604FF1B-22A5-4B43-B028-69A5FEC1E3DF}" destId="{AC25F195-87B8-49DF-8DB5-5324101B17DE}" srcOrd="2" destOrd="0" presId="urn:microsoft.com/office/officeart/2005/8/layout/funnel1"/>
    <dgm:cxn modelId="{23B1C79F-BA36-4375-B04D-6E1276170A2D}" type="presParOf" srcId="{7604FF1B-22A5-4B43-B028-69A5FEC1E3DF}" destId="{55F65974-A219-47EB-A8B2-2D9E7974D2F7}" srcOrd="3" destOrd="0" presId="urn:microsoft.com/office/officeart/2005/8/layout/funnel1"/>
    <dgm:cxn modelId="{87E0BAAF-79DA-4575-AF5B-8B3264DECE4C}" type="presParOf" srcId="{7604FF1B-22A5-4B43-B028-69A5FEC1E3DF}" destId="{EDA210CC-038A-47D4-ACA5-6CAF54F5C978}" srcOrd="4" destOrd="0" presId="urn:microsoft.com/office/officeart/2005/8/layout/funnel1"/>
    <dgm:cxn modelId="{9B42F01F-FB8C-4FF5-A36C-1D903A984E9C}" type="presParOf" srcId="{7604FF1B-22A5-4B43-B028-69A5FEC1E3DF}" destId="{EAC1EBD5-0CD4-4E87-9BC9-2D5ED7F7ECCD}" srcOrd="5" destOrd="0" presId="urn:microsoft.com/office/officeart/2005/8/layout/funnel1"/>
    <dgm:cxn modelId="{CC0CA14C-B429-4ED9-BADC-08D3BB66A8C1}" type="presParOf" srcId="{7604FF1B-22A5-4B43-B028-69A5FEC1E3DF}" destId="{DFFA5B0D-F3C3-422E-B682-6510ADFA0816}" srcOrd="6" destOrd="0" presId="urn:microsoft.com/office/officeart/2005/8/layout/funnel1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D1F6E7-8D0A-4B1E-90F0-4318A9F7053A}">
      <dsp:nvSpPr>
        <dsp:cNvPr id="0" name=""/>
        <dsp:cNvSpPr/>
      </dsp:nvSpPr>
      <dsp:spPr>
        <a:xfrm>
          <a:off x="0" y="162559"/>
          <a:ext cx="5126373" cy="51263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79B7EF-61EA-4347-BAD8-AD915E0164A4}">
      <dsp:nvSpPr>
        <dsp:cNvPr id="0" name=""/>
        <dsp:cNvSpPr/>
      </dsp:nvSpPr>
      <dsp:spPr>
        <a:xfrm>
          <a:off x="2563186" y="162559"/>
          <a:ext cx="5980769" cy="51263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Налоговая политика в 201</a:t>
          </a:r>
          <a:r>
            <a:rPr lang="ru-RU" sz="800" kern="1200" dirty="0" smtClean="0"/>
            <a:t>8</a:t>
          </a:r>
          <a:r>
            <a:rPr lang="ru-RU" sz="1200" kern="1200" dirty="0" smtClean="0"/>
            <a:t> году будет направлена на создание эффективной и стабильной налоговой системы, поддержание  сбалансированности и устойчивости бюджета, динамичное поступление доходов в консолидированный бюджет Топчихинского  района, обеспечивающее текущие потребности бюджета. Основной целью налоговой политики Топчихинского района на 2017 год  является увеличение доходного потенциала налоговой системы и повышение уровня собственных доходов бюджета района</a:t>
          </a:r>
        </a:p>
      </dsp:txBody>
      <dsp:txXfrm>
        <a:off x="2563186" y="162559"/>
        <a:ext cx="5980769" cy="820219"/>
      </dsp:txXfrm>
    </dsp:sp>
    <dsp:sp modelId="{9CF5ABED-0CA8-4C3F-BE07-0EA135B189E1}">
      <dsp:nvSpPr>
        <dsp:cNvPr id="0" name=""/>
        <dsp:cNvSpPr/>
      </dsp:nvSpPr>
      <dsp:spPr>
        <a:xfrm>
          <a:off x="538269" y="982779"/>
          <a:ext cx="4049835" cy="404983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7F1092-1A69-4AEE-88AB-2E1F557614E0}">
      <dsp:nvSpPr>
        <dsp:cNvPr id="0" name=""/>
        <dsp:cNvSpPr/>
      </dsp:nvSpPr>
      <dsp:spPr>
        <a:xfrm>
          <a:off x="2563186" y="1871758"/>
          <a:ext cx="5980769" cy="22718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Обеспечение полноты и своевременности поступления налоговых и неналоговых доходов, законодательно закрепленных за бюджетом муниципального района</a:t>
          </a:r>
          <a:endParaRPr lang="en-US" sz="1200" b="0" kern="1200" dirty="0" smtClean="0">
            <a:latin typeface="Times New Roman" pitchFamily="18" charset="0"/>
            <a:ea typeface="Franklin Gothic Book" charset="0"/>
            <a:cs typeface="Times New Roman" pitchFamily="18" charset="0"/>
          </a:endParaRPr>
        </a:p>
      </dsp:txBody>
      <dsp:txXfrm>
        <a:off x="2563186" y="1871758"/>
        <a:ext cx="5980769" cy="460126"/>
      </dsp:txXfrm>
    </dsp:sp>
    <dsp:sp modelId="{5E8A2B7D-CB17-49E2-A055-0957F7E4B4E5}">
      <dsp:nvSpPr>
        <dsp:cNvPr id="0" name=""/>
        <dsp:cNvSpPr/>
      </dsp:nvSpPr>
      <dsp:spPr>
        <a:xfrm>
          <a:off x="1076538" y="1802999"/>
          <a:ext cx="2973296" cy="29732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F80FFC-2241-49FD-88DF-DC0143833BE6}">
      <dsp:nvSpPr>
        <dsp:cNvPr id="0" name=""/>
        <dsp:cNvSpPr/>
      </dsp:nvSpPr>
      <dsp:spPr>
        <a:xfrm>
          <a:off x="2563186" y="2595695"/>
          <a:ext cx="5980769" cy="13879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Снижение недоимки в районный бюджет</a:t>
          </a:r>
          <a:endParaRPr lang="ru-RU" sz="1200" kern="1200" dirty="0"/>
        </a:p>
      </dsp:txBody>
      <dsp:txXfrm>
        <a:off x="2563186" y="2595695"/>
        <a:ext cx="5980769" cy="382870"/>
      </dsp:txXfrm>
    </dsp:sp>
    <dsp:sp modelId="{8089FE8D-5AEF-45E1-9659-EDB75C31E4EF}">
      <dsp:nvSpPr>
        <dsp:cNvPr id="0" name=""/>
        <dsp:cNvSpPr/>
      </dsp:nvSpPr>
      <dsp:spPr>
        <a:xfrm>
          <a:off x="1614807" y="2623219"/>
          <a:ext cx="1896758" cy="18967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E4BE5-E7ED-4E77-8692-6D9C78A0D476}">
      <dsp:nvSpPr>
        <dsp:cNvPr id="0" name=""/>
        <dsp:cNvSpPr/>
      </dsp:nvSpPr>
      <dsp:spPr>
        <a:xfrm>
          <a:off x="2563186" y="3043237"/>
          <a:ext cx="5980769" cy="10567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Увеличение налогооблагаемой базы</a:t>
          </a:r>
          <a:endParaRPr lang="ru-RU" sz="1200" kern="1200" dirty="0"/>
        </a:p>
      </dsp:txBody>
      <dsp:txXfrm>
        <a:off x="2563186" y="3043237"/>
        <a:ext cx="5980769" cy="456960"/>
      </dsp:txXfrm>
    </dsp:sp>
    <dsp:sp modelId="{05AC405A-8D1D-47C6-876E-CBB4079D676D}">
      <dsp:nvSpPr>
        <dsp:cNvPr id="0" name=""/>
        <dsp:cNvSpPr/>
      </dsp:nvSpPr>
      <dsp:spPr>
        <a:xfrm>
          <a:off x="2153076" y="3443438"/>
          <a:ext cx="820219" cy="82021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C5CB1-B73A-4F8B-B663-FFCC5BD63550}">
      <dsp:nvSpPr>
        <dsp:cNvPr id="0" name=""/>
        <dsp:cNvSpPr/>
      </dsp:nvSpPr>
      <dsp:spPr>
        <a:xfrm>
          <a:off x="2563186" y="3621664"/>
          <a:ext cx="5980769" cy="4637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Повышение эффективности управления муниципальным имуществом</a:t>
          </a:r>
          <a:endParaRPr lang="ru-RU" sz="1200" kern="1200" dirty="0"/>
        </a:p>
      </dsp:txBody>
      <dsp:txXfrm>
        <a:off x="2563186" y="3621664"/>
        <a:ext cx="5980769" cy="4637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C59820-A21A-4A47-AF73-480666EC90E3}">
      <dsp:nvSpPr>
        <dsp:cNvPr id="0" name=""/>
        <dsp:cNvSpPr/>
      </dsp:nvSpPr>
      <dsp:spPr>
        <a:xfrm>
          <a:off x="0" y="-9"/>
          <a:ext cx="4937760" cy="530863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ADB186-64DC-4C39-932D-619DDCEBA68D}">
      <dsp:nvSpPr>
        <dsp:cNvPr id="0" name=""/>
        <dsp:cNvSpPr/>
      </dsp:nvSpPr>
      <dsp:spPr>
        <a:xfrm>
          <a:off x="2468880" y="-9"/>
          <a:ext cx="5760719" cy="53086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Целью бюджетной политики муниципального образования Топчихинский район на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2018</a:t>
          </a:r>
          <a:r>
            <a:rPr lang="ru-RU" sz="1000" kern="1200" dirty="0" smtClean="0"/>
            <a:t> год является обеспечение устойчивости бюджетной системы и выбор структуры расходов, определяющий приоритеты распределения ресурсов, которые способствуют созданию условий для экономического роста, оказанию качественных муниципальных услуг, обеспечению социальной стабильности в условиях жестких финансовых ограничений</a:t>
          </a:r>
          <a:endParaRPr lang="ru-RU" sz="1000" kern="1200" dirty="0"/>
        </a:p>
      </dsp:txBody>
      <dsp:txXfrm>
        <a:off x="2468880" y="-9"/>
        <a:ext cx="5760719" cy="530862"/>
      </dsp:txXfrm>
    </dsp:sp>
    <dsp:sp modelId="{C091020B-6186-49D1-B13F-979FA19E3357}">
      <dsp:nvSpPr>
        <dsp:cNvPr id="0" name=""/>
        <dsp:cNvSpPr/>
      </dsp:nvSpPr>
      <dsp:spPr>
        <a:xfrm>
          <a:off x="370331" y="679203"/>
          <a:ext cx="4197096" cy="41970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A89121-2984-487A-983E-B01DA7528E7E}">
      <dsp:nvSpPr>
        <dsp:cNvPr id="0" name=""/>
        <dsp:cNvSpPr/>
      </dsp:nvSpPr>
      <dsp:spPr>
        <a:xfrm>
          <a:off x="2468880" y="944439"/>
          <a:ext cx="5760719" cy="3745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/>
            <a:t>повышение эффективности осуществления расходов на муниципальное управление</a:t>
          </a:r>
          <a:endParaRPr lang="ru-RU" sz="700" kern="1200" dirty="0"/>
        </a:p>
      </dsp:txBody>
      <dsp:txXfrm>
        <a:off x="2468880" y="944439"/>
        <a:ext cx="5760719" cy="440590"/>
      </dsp:txXfrm>
    </dsp:sp>
    <dsp:sp modelId="{4DE8BF76-4E09-4359-A1D6-8A79DCE0F97B}">
      <dsp:nvSpPr>
        <dsp:cNvPr id="0" name=""/>
        <dsp:cNvSpPr/>
      </dsp:nvSpPr>
      <dsp:spPr>
        <a:xfrm>
          <a:off x="740663" y="1172979"/>
          <a:ext cx="3456433" cy="345643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5A364D-A019-4F59-8A61-C6245A65E6FD}">
      <dsp:nvSpPr>
        <dsp:cNvPr id="0" name=""/>
        <dsp:cNvSpPr/>
      </dsp:nvSpPr>
      <dsp:spPr>
        <a:xfrm>
          <a:off x="2468880" y="1318183"/>
          <a:ext cx="5760719" cy="31660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/>
            <a:t>определение четких приоритетов использования бюджетных средств с учетом текущей экономической ситуации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468880" y="1318183"/>
        <a:ext cx="5760719" cy="452288"/>
      </dsp:txXfrm>
    </dsp:sp>
    <dsp:sp modelId="{1977DA3F-613E-43BD-9259-81E05F21E85F}">
      <dsp:nvSpPr>
        <dsp:cNvPr id="0" name=""/>
        <dsp:cNvSpPr/>
      </dsp:nvSpPr>
      <dsp:spPr>
        <a:xfrm>
          <a:off x="1110994" y="1666754"/>
          <a:ext cx="2715770" cy="271577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B0ECEB-F5A9-4EC5-A7AA-742EEDA38312}">
      <dsp:nvSpPr>
        <dsp:cNvPr id="0" name=""/>
        <dsp:cNvSpPr/>
      </dsp:nvSpPr>
      <dsp:spPr>
        <a:xfrm>
          <a:off x="2468880" y="1666754"/>
          <a:ext cx="5760719" cy="27157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/>
            <a:t>утверждение нормативов материально-технического обеспечения органов местного самоуправления и муниципальных казенных учреждений и их применение при планировании бюджетных ассигнований</a:t>
          </a:r>
          <a:endParaRPr lang="ru-RU" sz="1000" kern="1200" dirty="0"/>
        </a:p>
      </dsp:txBody>
      <dsp:txXfrm>
        <a:off x="2468880" y="1666754"/>
        <a:ext cx="5760719" cy="493780"/>
      </dsp:txXfrm>
    </dsp:sp>
    <dsp:sp modelId="{915277CC-67FC-4249-8E86-B665B7EC1651}">
      <dsp:nvSpPr>
        <dsp:cNvPr id="0" name=""/>
        <dsp:cNvSpPr/>
      </dsp:nvSpPr>
      <dsp:spPr>
        <a:xfrm>
          <a:off x="1481329" y="2160534"/>
          <a:ext cx="1975101" cy="197510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1264AF-01FC-4C63-9121-F0D2FE01C7BA}">
      <dsp:nvSpPr>
        <dsp:cNvPr id="0" name=""/>
        <dsp:cNvSpPr/>
      </dsp:nvSpPr>
      <dsp:spPr>
        <a:xfrm>
          <a:off x="2468880" y="2160534"/>
          <a:ext cx="5760719" cy="19751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/>
            <a:t>снижение неэффективных затрат, обеспечение исполнения гарантированных расходных обязательств района, одновременный пересмотр бюджетных затрат на закупку товаров, работ и услуг для муниципальных нужд</a:t>
          </a:r>
          <a:endParaRPr lang="ru-RU" sz="700" kern="1200" dirty="0"/>
        </a:p>
      </dsp:txBody>
      <dsp:txXfrm>
        <a:off x="2468880" y="2160534"/>
        <a:ext cx="5760719" cy="493775"/>
      </dsp:txXfrm>
    </dsp:sp>
    <dsp:sp modelId="{D09B0150-1914-4A84-B57B-661D94DCEBA0}">
      <dsp:nvSpPr>
        <dsp:cNvPr id="0" name=""/>
        <dsp:cNvSpPr/>
      </dsp:nvSpPr>
      <dsp:spPr>
        <a:xfrm>
          <a:off x="1851660" y="2654309"/>
          <a:ext cx="1234438" cy="12344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F2BD3F-DC31-4AD5-B505-0D9F8CF4E935}">
      <dsp:nvSpPr>
        <dsp:cNvPr id="0" name=""/>
        <dsp:cNvSpPr/>
      </dsp:nvSpPr>
      <dsp:spPr>
        <a:xfrm>
          <a:off x="2468880" y="2654309"/>
          <a:ext cx="5760719" cy="12344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принятие решений, направленных на достижение в полном объеме уровня оплаты труда работников муниципальных учреждений социальной сферы</a:t>
          </a:r>
          <a:endParaRPr lang="ru-RU" sz="1000" kern="1200" dirty="0"/>
        </a:p>
      </dsp:txBody>
      <dsp:txXfrm>
        <a:off x="2468880" y="2654309"/>
        <a:ext cx="5760719" cy="493775"/>
      </dsp:txXfrm>
    </dsp:sp>
    <dsp:sp modelId="{D41CD6BC-A134-433A-8086-79D521DA4324}">
      <dsp:nvSpPr>
        <dsp:cNvPr id="0" name=""/>
        <dsp:cNvSpPr/>
      </dsp:nvSpPr>
      <dsp:spPr>
        <a:xfrm>
          <a:off x="2221992" y="3148085"/>
          <a:ext cx="493775" cy="49377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A9E145-7736-4F9A-88F2-1DBE059F8A32}">
      <dsp:nvSpPr>
        <dsp:cNvPr id="0" name=""/>
        <dsp:cNvSpPr/>
      </dsp:nvSpPr>
      <dsp:spPr>
        <a:xfrm>
          <a:off x="2468880" y="3171109"/>
          <a:ext cx="5760719" cy="447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повышение 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</a:t>
          </a:r>
          <a:endParaRPr lang="ru-RU" sz="1000" kern="1200" dirty="0"/>
        </a:p>
      </dsp:txBody>
      <dsp:txXfrm>
        <a:off x="2468880" y="3171109"/>
        <a:ext cx="5760719" cy="4477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6E2A86-7343-480E-B58D-6AD935EA4C54}">
      <dsp:nvSpPr>
        <dsp:cNvPr id="0" name=""/>
        <dsp:cNvSpPr/>
      </dsp:nvSpPr>
      <dsp:spPr>
        <a:xfrm rot="10800000">
          <a:off x="1693422" y="467"/>
          <a:ext cx="5472684" cy="982689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33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</a:rPr>
            <a:t>ДОХОДЫ БЮДЖЕТА – ВСЕГО </a:t>
          </a:r>
          <a:r>
            <a:rPr lang="ru-RU" sz="19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363</a:t>
          </a:r>
          <a:endParaRPr lang="ru-RU" sz="19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93422" y="467"/>
        <a:ext cx="5472684" cy="982689"/>
      </dsp:txXfrm>
    </dsp:sp>
    <dsp:sp modelId="{70FA8F45-8631-4445-93B1-2A713240C9D0}">
      <dsp:nvSpPr>
        <dsp:cNvPr id="0" name=""/>
        <dsp:cNvSpPr/>
      </dsp:nvSpPr>
      <dsp:spPr>
        <a:xfrm>
          <a:off x="1063493" y="467"/>
          <a:ext cx="1259857" cy="9826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B8C1D-8B43-4ACD-B673-15DF9AB351A1}">
      <dsp:nvSpPr>
        <dsp:cNvPr id="0" name=""/>
        <dsp:cNvSpPr/>
      </dsp:nvSpPr>
      <dsp:spPr>
        <a:xfrm rot="10800000">
          <a:off x="1624130" y="1276497"/>
          <a:ext cx="5472684" cy="9826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33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</a:rPr>
            <a:t>СОБСТВЕННЫЕ ДОХОДЫ </a:t>
          </a:r>
          <a:r>
            <a:rPr lang="ru-RU" sz="19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165,2</a:t>
          </a:r>
          <a:r>
            <a:rPr lang="ru-RU" sz="1900" b="1" kern="1200" dirty="0" smtClean="0">
              <a:solidFill>
                <a:srgbClr val="FF0000"/>
              </a:solidFill>
            </a:rPr>
            <a:t>(</a:t>
          </a:r>
          <a:r>
            <a:rPr lang="ru-RU" sz="19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45,5</a:t>
          </a:r>
          <a:r>
            <a:rPr lang="ru-RU" sz="1900" b="1" kern="1200" dirty="0" smtClean="0">
              <a:solidFill>
                <a:srgbClr val="FF0000"/>
              </a:solidFill>
            </a:rPr>
            <a:t>%)</a:t>
          </a:r>
          <a:endParaRPr lang="ru-RU" sz="1900" b="1" kern="1200" dirty="0">
            <a:solidFill>
              <a:srgbClr val="FF0000"/>
            </a:solidFill>
          </a:endParaRPr>
        </a:p>
      </dsp:txBody>
      <dsp:txXfrm rot="10800000">
        <a:off x="1624130" y="1276497"/>
        <a:ext cx="5472684" cy="982689"/>
      </dsp:txXfrm>
    </dsp:sp>
    <dsp:sp modelId="{80A4C12C-F54B-48CB-BCBE-4FE1F70CC87F}">
      <dsp:nvSpPr>
        <dsp:cNvPr id="0" name=""/>
        <dsp:cNvSpPr/>
      </dsp:nvSpPr>
      <dsp:spPr>
        <a:xfrm>
          <a:off x="1132785" y="1276497"/>
          <a:ext cx="982689" cy="98268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DE450-D3EC-4E01-9A0E-89255AF0B4D7}">
      <dsp:nvSpPr>
        <dsp:cNvPr id="0" name=""/>
        <dsp:cNvSpPr/>
      </dsp:nvSpPr>
      <dsp:spPr>
        <a:xfrm rot="10800000">
          <a:off x="1624130" y="2552527"/>
          <a:ext cx="5472684" cy="9826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33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</a:rPr>
            <a:t>В Т.Ч. ИНЫЕ ДОХОДЫ </a:t>
          </a:r>
          <a:r>
            <a:rPr lang="ru-RU" sz="19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15,7 </a:t>
          </a:r>
          <a:r>
            <a:rPr lang="ru-RU" sz="1900" b="1" kern="1200" dirty="0" smtClean="0">
              <a:solidFill>
                <a:srgbClr val="FF0000"/>
              </a:solidFill>
            </a:rPr>
            <a:t>(</a:t>
          </a:r>
          <a:r>
            <a:rPr lang="ru-RU" sz="19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9,4</a:t>
          </a:r>
          <a:r>
            <a:rPr lang="ru-RU" sz="1900" b="1" kern="1200" dirty="0" smtClean="0">
              <a:solidFill>
                <a:srgbClr val="FF0000"/>
              </a:solidFill>
            </a:rPr>
            <a:t>%)</a:t>
          </a:r>
          <a:endParaRPr lang="ru-RU" sz="1900" b="1" kern="1200" dirty="0">
            <a:solidFill>
              <a:srgbClr val="FF0000"/>
            </a:solidFill>
          </a:endParaRPr>
        </a:p>
      </dsp:txBody>
      <dsp:txXfrm rot="10800000">
        <a:off x="1624130" y="2552527"/>
        <a:ext cx="5472684" cy="982689"/>
      </dsp:txXfrm>
    </dsp:sp>
    <dsp:sp modelId="{522C2D30-4185-42EA-8332-52049F03F4AB}">
      <dsp:nvSpPr>
        <dsp:cNvPr id="0" name=""/>
        <dsp:cNvSpPr/>
      </dsp:nvSpPr>
      <dsp:spPr>
        <a:xfrm>
          <a:off x="1132785" y="2552527"/>
          <a:ext cx="982689" cy="98268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EAE9F-F847-4A96-8D43-EC17ACB8C6B4}">
      <dsp:nvSpPr>
        <dsp:cNvPr id="0" name=""/>
        <dsp:cNvSpPr/>
      </dsp:nvSpPr>
      <dsp:spPr>
        <a:xfrm rot="10800000">
          <a:off x="1624130" y="3828557"/>
          <a:ext cx="5472684" cy="9826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33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</a:rPr>
            <a:t>МЕЖБЮДЖЕТНЫЕ ТРАНСФЕРТЫ, ПОЛУЧАЕМЫЕ ИЗ ДРУГИХ БЮДЖЕТОВ </a:t>
          </a:r>
          <a:r>
            <a:rPr lang="ru-RU" sz="19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197,8 </a:t>
          </a:r>
          <a:r>
            <a:rPr lang="ru-RU" sz="1900" b="1" kern="1200" dirty="0" smtClean="0">
              <a:solidFill>
                <a:srgbClr val="FF0000"/>
              </a:solidFill>
            </a:rPr>
            <a:t>(</a:t>
          </a:r>
          <a:r>
            <a:rPr lang="ru-RU" sz="19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54,5</a:t>
          </a:r>
          <a:r>
            <a:rPr lang="ru-RU" sz="1900" b="1" kern="1200" dirty="0" smtClean="0">
              <a:solidFill>
                <a:srgbClr val="FF0000"/>
              </a:solidFill>
            </a:rPr>
            <a:t>%)</a:t>
          </a:r>
          <a:endParaRPr lang="ru-RU" sz="1900" b="1" kern="1200" dirty="0">
            <a:solidFill>
              <a:srgbClr val="FF0000"/>
            </a:solidFill>
          </a:endParaRPr>
        </a:p>
      </dsp:txBody>
      <dsp:txXfrm rot="10800000">
        <a:off x="1624130" y="3828557"/>
        <a:ext cx="5472684" cy="982689"/>
      </dsp:txXfrm>
    </dsp:sp>
    <dsp:sp modelId="{950FC48A-4BB7-4D47-B4BD-334D981D520C}">
      <dsp:nvSpPr>
        <dsp:cNvPr id="0" name=""/>
        <dsp:cNvSpPr/>
      </dsp:nvSpPr>
      <dsp:spPr>
        <a:xfrm>
          <a:off x="1132785" y="3828557"/>
          <a:ext cx="982689" cy="98268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37023" y="1622517"/>
          <a:ext cx="2433155" cy="2315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137023" y="1622517"/>
        <a:ext cx="2433155" cy="2315926"/>
      </dsp:txXfrm>
    </dsp:sp>
    <dsp:sp modelId="{4731EA70-1FA8-49F5-A6BF-4AE9CB97C303}">
      <dsp:nvSpPr>
        <dsp:cNvPr id="0" name=""/>
        <dsp:cNvSpPr/>
      </dsp:nvSpPr>
      <dsp:spPr>
        <a:xfrm rot="16260366">
          <a:off x="4247267" y="1144010"/>
          <a:ext cx="261744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6260366">
        <a:off x="4247267" y="1144010"/>
        <a:ext cx="261744" cy="478369"/>
      </dsp:txXfrm>
    </dsp:sp>
    <dsp:sp modelId="{E2EC1D87-F728-458A-8AB1-7A3D78F9D25E}">
      <dsp:nvSpPr>
        <dsp:cNvPr id="0" name=""/>
        <dsp:cNvSpPr/>
      </dsp:nvSpPr>
      <dsp:spPr>
        <a:xfrm>
          <a:off x="3829700" y="3410"/>
          <a:ext cx="1125574" cy="11255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829700" y="3410"/>
        <a:ext cx="1125574" cy="1125574"/>
      </dsp:txXfrm>
    </dsp:sp>
    <dsp:sp modelId="{A0E222DD-64BD-4A89-BBB9-2B80D8318D4A}">
      <dsp:nvSpPr>
        <dsp:cNvPr id="0" name=""/>
        <dsp:cNvSpPr/>
      </dsp:nvSpPr>
      <dsp:spPr>
        <a:xfrm rot="18573517">
          <a:off x="5126559" y="1451979"/>
          <a:ext cx="253755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8573517">
        <a:off x="5126559" y="1451979"/>
        <a:ext cx="253755" cy="478369"/>
      </dsp:txXfrm>
    </dsp:sp>
    <dsp:sp modelId="{73BC26A8-8D0F-45E6-9E3B-37EADD227262}">
      <dsp:nvSpPr>
        <dsp:cNvPr id="0" name=""/>
        <dsp:cNvSpPr/>
      </dsp:nvSpPr>
      <dsp:spPr>
        <a:xfrm>
          <a:off x="5206105" y="504380"/>
          <a:ext cx="1125574" cy="112557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206105" y="504380"/>
        <a:ext cx="1125574" cy="1125574"/>
      </dsp:txXfrm>
    </dsp:sp>
    <dsp:sp modelId="{06F93DE9-E67A-4CE1-BC6B-5C458B1137B0}">
      <dsp:nvSpPr>
        <dsp:cNvPr id="0" name=""/>
        <dsp:cNvSpPr/>
      </dsp:nvSpPr>
      <dsp:spPr>
        <a:xfrm rot="20897923">
          <a:off x="5629786" y="2254123"/>
          <a:ext cx="220726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20897923">
        <a:off x="5629786" y="2254123"/>
        <a:ext cx="220726" cy="478369"/>
      </dsp:txXfrm>
    </dsp:sp>
    <dsp:sp modelId="{D8B200F5-4D07-49B2-A587-C2FE6CEC49F8}">
      <dsp:nvSpPr>
        <dsp:cNvPr id="0" name=""/>
        <dsp:cNvSpPr/>
      </dsp:nvSpPr>
      <dsp:spPr>
        <a:xfrm>
          <a:off x="5938476" y="1772883"/>
          <a:ext cx="1125574" cy="11255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938476" y="1772883"/>
        <a:ext cx="1125574" cy="1125574"/>
      </dsp:txXfrm>
    </dsp:sp>
    <dsp:sp modelId="{E7EAB10C-E176-4610-B2C6-BE8F83AD0F9B}">
      <dsp:nvSpPr>
        <dsp:cNvPr id="0" name=""/>
        <dsp:cNvSpPr/>
      </dsp:nvSpPr>
      <dsp:spPr>
        <a:xfrm rot="1667215">
          <a:off x="5479353" y="3186766"/>
          <a:ext cx="198337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667215">
        <a:off x="5479353" y="3186766"/>
        <a:ext cx="198337" cy="478369"/>
      </dsp:txXfrm>
    </dsp:sp>
    <dsp:sp modelId="{FFE63D16-C443-42C8-BB30-4CA61876A647}">
      <dsp:nvSpPr>
        <dsp:cNvPr id="0" name=""/>
        <dsp:cNvSpPr/>
      </dsp:nvSpPr>
      <dsp:spPr>
        <a:xfrm>
          <a:off x="5684126" y="3215371"/>
          <a:ext cx="1125574" cy="112557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684126" y="3215371"/>
        <a:ext cx="1125574" cy="1125574"/>
      </dsp:txXfrm>
    </dsp:sp>
    <dsp:sp modelId="{C481485E-E38C-4518-A609-8D1D62CF917B}">
      <dsp:nvSpPr>
        <dsp:cNvPr id="0" name=""/>
        <dsp:cNvSpPr/>
      </dsp:nvSpPr>
      <dsp:spPr>
        <a:xfrm rot="4098678">
          <a:off x="4753556" y="3785902"/>
          <a:ext cx="190100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4098678">
        <a:off x="4753556" y="3785902"/>
        <a:ext cx="190100" cy="478369"/>
      </dsp:txXfrm>
    </dsp:sp>
    <dsp:sp modelId="{0A6C1809-69AA-4BA6-8257-5A11C3557B45}">
      <dsp:nvSpPr>
        <dsp:cNvPr id="0" name=""/>
        <dsp:cNvSpPr/>
      </dsp:nvSpPr>
      <dsp:spPr>
        <a:xfrm>
          <a:off x="4562070" y="4156888"/>
          <a:ext cx="1125574" cy="112557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4562070" y="4156888"/>
        <a:ext cx="1125574" cy="1125574"/>
      </dsp:txXfrm>
    </dsp:sp>
    <dsp:sp modelId="{2F5553CB-2478-4421-B002-5FA728364A78}">
      <dsp:nvSpPr>
        <dsp:cNvPr id="0" name=""/>
        <dsp:cNvSpPr/>
      </dsp:nvSpPr>
      <dsp:spPr>
        <a:xfrm rot="6580667">
          <a:off x="3819173" y="3789336"/>
          <a:ext cx="176220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6580667">
        <a:off x="3819173" y="3789336"/>
        <a:ext cx="176220" cy="478369"/>
      </dsp:txXfrm>
    </dsp:sp>
    <dsp:sp modelId="{FED909B6-8F19-4D98-AAC2-EBEEF4830C2B}">
      <dsp:nvSpPr>
        <dsp:cNvPr id="0" name=""/>
        <dsp:cNvSpPr/>
      </dsp:nvSpPr>
      <dsp:spPr>
        <a:xfrm>
          <a:off x="3097329" y="4156888"/>
          <a:ext cx="1125574" cy="11255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097329" y="4156888"/>
        <a:ext cx="1125574" cy="1125574"/>
      </dsp:txXfrm>
    </dsp:sp>
    <dsp:sp modelId="{A0B7EB92-DF16-476D-BB87-6C0D26E26F61}">
      <dsp:nvSpPr>
        <dsp:cNvPr id="0" name=""/>
        <dsp:cNvSpPr/>
      </dsp:nvSpPr>
      <dsp:spPr>
        <a:xfrm rot="9072616">
          <a:off x="3088421" y="3191887"/>
          <a:ext cx="162511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9072616">
        <a:off x="3088421" y="3191887"/>
        <a:ext cx="162511" cy="478369"/>
      </dsp:txXfrm>
    </dsp:sp>
    <dsp:sp modelId="{69EA0517-EDCB-4CEB-899F-D56DCF7B4404}">
      <dsp:nvSpPr>
        <dsp:cNvPr id="0" name=""/>
        <dsp:cNvSpPr/>
      </dsp:nvSpPr>
      <dsp:spPr>
        <a:xfrm>
          <a:off x="1975273" y="3215371"/>
          <a:ext cx="1125574" cy="1125574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975273" y="3215371"/>
        <a:ext cx="1125574" cy="1125574"/>
      </dsp:txXfrm>
    </dsp:sp>
    <dsp:sp modelId="{DF27FC25-052B-426A-9E06-117E992234F6}">
      <dsp:nvSpPr>
        <dsp:cNvPr id="0" name=""/>
        <dsp:cNvSpPr/>
      </dsp:nvSpPr>
      <dsp:spPr>
        <a:xfrm rot="11527689">
          <a:off x="2915162" y="2251575"/>
          <a:ext cx="180495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1527689">
        <a:off x="2915162" y="2251575"/>
        <a:ext cx="180495" cy="478369"/>
      </dsp:txXfrm>
    </dsp:sp>
    <dsp:sp modelId="{EDA34655-9131-4731-957F-5382F53A0660}">
      <dsp:nvSpPr>
        <dsp:cNvPr id="0" name=""/>
        <dsp:cNvSpPr/>
      </dsp:nvSpPr>
      <dsp:spPr>
        <a:xfrm>
          <a:off x="1720923" y="1772883"/>
          <a:ext cx="1125574" cy="11255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720923" y="1772883"/>
        <a:ext cx="1125574" cy="1125574"/>
      </dsp:txXfrm>
    </dsp:sp>
    <dsp:sp modelId="{553B84E4-4A31-43DB-B3BF-8E8EF2B79F2D}">
      <dsp:nvSpPr>
        <dsp:cNvPr id="0" name=""/>
        <dsp:cNvSpPr/>
      </dsp:nvSpPr>
      <dsp:spPr>
        <a:xfrm rot="13921329">
          <a:off x="3384802" y="1446820"/>
          <a:ext cx="228765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3921329">
        <a:off x="3384802" y="1446820"/>
        <a:ext cx="228765" cy="478369"/>
      </dsp:txXfrm>
    </dsp:sp>
    <dsp:sp modelId="{E0AC84DD-2093-416F-85DE-E547FE520660}">
      <dsp:nvSpPr>
        <dsp:cNvPr id="0" name=""/>
        <dsp:cNvSpPr/>
      </dsp:nvSpPr>
      <dsp:spPr>
        <a:xfrm>
          <a:off x="2453294" y="504380"/>
          <a:ext cx="1125574" cy="112557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453294" y="504380"/>
        <a:ext cx="1125574" cy="112557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683577-3215-4C8D-B3B9-085E5CB457BA}">
      <dsp:nvSpPr>
        <dsp:cNvPr id="0" name=""/>
        <dsp:cNvSpPr/>
      </dsp:nvSpPr>
      <dsp:spPr>
        <a:xfrm>
          <a:off x="2027767" y="208956"/>
          <a:ext cx="4146975" cy="144019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5373C-AA87-4FA6-A7BE-95A58409AC79}">
      <dsp:nvSpPr>
        <dsp:cNvPr id="0" name=""/>
        <dsp:cNvSpPr/>
      </dsp:nvSpPr>
      <dsp:spPr>
        <a:xfrm>
          <a:off x="3705846" y="3735493"/>
          <a:ext cx="803677" cy="51435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5F195-87B8-49DF-8DB5-5324101B17DE}">
      <dsp:nvSpPr>
        <dsp:cNvPr id="0" name=""/>
        <dsp:cNvSpPr/>
      </dsp:nvSpPr>
      <dsp:spPr>
        <a:xfrm>
          <a:off x="2178858" y="4146975"/>
          <a:ext cx="3857652" cy="964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Финансовая помощь</a:t>
          </a:r>
          <a:endParaRPr lang="ru-RU" sz="2600" b="1" kern="1200" baseline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8858" y="4146975"/>
        <a:ext cx="3857652" cy="964413"/>
      </dsp:txXfrm>
    </dsp:sp>
    <dsp:sp modelId="{55F65974-A219-47EB-A8B2-2D9E7974D2F7}">
      <dsp:nvSpPr>
        <dsp:cNvPr id="0" name=""/>
        <dsp:cNvSpPr/>
      </dsp:nvSpPr>
      <dsp:spPr>
        <a:xfrm>
          <a:off x="3354451" y="1760375"/>
          <a:ext cx="1808650" cy="1446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baseline="0" dirty="0" smtClean="0">
              <a:solidFill>
                <a:srgbClr val="FF0000"/>
              </a:solidFill>
            </a:rPr>
            <a:t>Иные межбюджетные трансферты по заключенным соглашениям 1,5 млн. рублей</a:t>
          </a:r>
          <a:endParaRPr lang="ru-RU" sz="1100" b="1" kern="1200" baseline="0" dirty="0">
            <a:solidFill>
              <a:srgbClr val="FF0000"/>
            </a:solidFill>
          </a:endParaRPr>
        </a:p>
      </dsp:txBody>
      <dsp:txXfrm>
        <a:off x="3354451" y="1760375"/>
        <a:ext cx="1808650" cy="1446619"/>
      </dsp:txXfrm>
    </dsp:sp>
    <dsp:sp modelId="{EDA210CC-038A-47D4-ACA5-6CAF54F5C978}">
      <dsp:nvSpPr>
        <dsp:cNvPr id="0" name=""/>
        <dsp:cNvSpPr/>
      </dsp:nvSpPr>
      <dsp:spPr>
        <a:xfrm>
          <a:off x="2402784" y="487115"/>
          <a:ext cx="1804079" cy="1446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0000"/>
              </a:solidFill>
            </a:rPr>
            <a:t>Дотация на выравнивание бюджетной </a:t>
          </a:r>
          <a:r>
            <a:rPr lang="ru-RU" sz="1100" b="1" kern="1200" baseline="0" dirty="0" smtClean="0">
              <a:solidFill>
                <a:srgbClr val="FF0000"/>
              </a:solidFill>
            </a:rPr>
            <a:t>обеспеченности</a:t>
          </a:r>
          <a:r>
            <a:rPr lang="ru-RU" sz="1100" b="1" kern="1200" dirty="0" smtClean="0">
              <a:solidFill>
                <a:srgbClr val="FF0000"/>
              </a:solidFill>
            </a:rPr>
            <a:t> 0,8 млн. рублей</a:t>
          </a:r>
          <a:endParaRPr lang="ru-RU" sz="1100" b="1" kern="1200" dirty="0">
            <a:solidFill>
              <a:srgbClr val="FF0000"/>
            </a:solidFill>
          </a:endParaRPr>
        </a:p>
      </dsp:txBody>
      <dsp:txXfrm>
        <a:off x="2402784" y="487115"/>
        <a:ext cx="1804079" cy="1446619"/>
      </dsp:txXfrm>
    </dsp:sp>
    <dsp:sp modelId="{EAC1EBD5-0CD4-4E87-9BC9-2D5ED7F7ECCD}">
      <dsp:nvSpPr>
        <dsp:cNvPr id="0" name=""/>
        <dsp:cNvSpPr/>
      </dsp:nvSpPr>
      <dsp:spPr>
        <a:xfrm>
          <a:off x="4270055" y="324750"/>
          <a:ext cx="1895621" cy="1446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baseline="0" dirty="0" smtClean="0">
              <a:solidFill>
                <a:srgbClr val="FF0000"/>
              </a:solidFill>
            </a:rPr>
            <a:t>Дотация на сбалансированность бюджетов 12,7 млн. рублей</a:t>
          </a:r>
          <a:endParaRPr lang="ru-RU" sz="1100" b="1" kern="1200" baseline="0" dirty="0">
            <a:solidFill>
              <a:srgbClr val="FF0000"/>
            </a:solidFill>
          </a:endParaRPr>
        </a:p>
      </dsp:txBody>
      <dsp:txXfrm>
        <a:off x="4270055" y="324750"/>
        <a:ext cx="1895621" cy="1446619"/>
      </dsp:txXfrm>
    </dsp:sp>
    <dsp:sp modelId="{DFFA5B0D-F3C3-422E-B682-6510ADFA0816}">
      <dsp:nvSpPr>
        <dsp:cNvPr id="0" name=""/>
        <dsp:cNvSpPr/>
      </dsp:nvSpPr>
      <dsp:spPr>
        <a:xfrm>
          <a:off x="779045" y="811866"/>
          <a:ext cx="7092756" cy="360047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B2404AEE-4EE7-456A-9D84-C91ED78E3138}" type="datetimeFigureOut">
              <a:rPr lang="ru-RU"/>
              <a:pPr/>
              <a:t>31.05.2018</a:t>
            </a:fld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DB62AB04-7E21-4ECF-A03E-A951AB628B9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CFF9E-128B-4C7E-B95B-8381E660C110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85071-881B-486E-9316-0AF11E358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FACB-25FC-4CDA-88B3-CD23956EBF01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6076-1990-47E4-AFA5-9D65B1490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6D32-01A1-4AB4-9921-D24FD3444962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D2201-64A8-4C40-9392-3B4CF1BBE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2E8D8-0098-4196-92D9-A73FD0F581C4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D18E3-DCDC-4953-8F92-EBC106CDF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7E5E-99C7-436A-B806-90E46BBA8F73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83C78-A3B2-43CE-B98E-179E9EDA3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AFA35-3B1C-43F9-B5D7-7D337214212A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61405-7FBC-491F-B210-AE2BB44F0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F2305-778F-494E-8674-A32BCC0240FF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3B8A-2EAC-4CBD-B3E3-2DE950060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FA471-7E5A-444A-836D-5C98B1C0E10E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5CA80-8C50-41CA-888F-B29CD7BB7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539E0-3166-4099-A765-C4B4076D1B35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C506-68A8-4284-B266-1A8558CD0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6618-CC32-43ED-BB86-EEE153E3B1A1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38A09-35B0-4B53-A463-5E53573DC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6A741-346C-4BB2-B704-3C65CBD8F4E1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660E-1935-429B-8FB5-5ECF45638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3543E-29B5-4408-89FB-C7C3FDBF44EA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AE5EB-42E0-43EA-929C-5059D7DCE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1876F-5990-491D-96CE-CC3DBACB4E5C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035F-EBFF-4CAF-A1C7-6BC86F923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774F-2646-4DE2-902C-2F118C4E7E06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8F20-62B5-45F2-A06B-9D9975A1F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38EE5-CBE6-408D-A109-93CC898F4F98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7864-6219-44B0-8001-B9A2D25FC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61BB-A26E-4B47-BC26-6500B18E0BAE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D69F-8A6B-4C47-B601-CF860E820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EC4D3-85FB-4C14-AD88-88747D43CDA9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4B339-BD16-4A33-9C2D-F48621E2C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33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DB448B-CA68-41DE-8DED-BC8E022572BB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0D7D56-C3B3-44EA-A0D8-36F01E62E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7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17" Type="http://schemas.openxmlformats.org/officeDocument/2006/relationships/image" Target="../media/image44.jpeg"/><Relationship Id="rId2" Type="http://schemas.openxmlformats.org/officeDocument/2006/relationships/diagramData" Target="../diagrams/data4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38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42.jpeg"/><Relationship Id="rId10" Type="http://schemas.openxmlformats.org/officeDocument/2006/relationships/image" Target="../media/image37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fo23@depfin.kirov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60"/>
            <a:ext cx="5616575" cy="1584325"/>
          </a:xfrm>
          <a:solidFill>
            <a:srgbClr val="CCFFFF"/>
          </a:solidFill>
          <a:ln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290"/>
            <a:ext cx="26432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357562"/>
            <a:ext cx="26432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286124"/>
            <a:ext cx="292895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14290"/>
            <a:ext cx="2960680" cy="309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8" name="Picture 10" descr="C:\Documents and Settings\Admin\Мои документы\ЗАСТАВКИ\Для календаря\12 а Здание администраци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14290"/>
            <a:ext cx="3143272" cy="3143272"/>
          </a:xfrm>
          <a:prstGeom prst="rect">
            <a:avLst/>
          </a:prstGeom>
          <a:noFill/>
        </p:spPr>
      </p:pic>
      <p:pic>
        <p:nvPicPr>
          <p:cNvPr id="111617" name="Picture 1" descr="C:\Documents and Settings\Admin\Рабочий стол\БЮДЖЕТ ДЛЯ ГРАЖДАН\БЮДЖЕТ ДЛЯ ГРАЖДАН\Топчиха\image901851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3357562"/>
            <a:ext cx="3143272" cy="3214710"/>
          </a:xfrm>
          <a:prstGeom prst="rect">
            <a:avLst/>
          </a:prstGeom>
          <a:noFill/>
        </p:spPr>
      </p:pic>
      <p:pic>
        <p:nvPicPr>
          <p:cNvPr id="10" name="Заголово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28868"/>
            <a:ext cx="5616575" cy="1584325"/>
          </a:xfrm>
          <a:prstGeom prst="rect">
            <a:avLst/>
          </a:prstGeom>
          <a:solidFill>
            <a:srgbClr val="FFC000"/>
          </a:solidFill>
          <a:ln w="47625" cmpd="sng">
            <a:solidFill>
              <a:schemeClr val="accent5">
                <a:lumMod val="50000"/>
              </a:schemeClr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3"/>
          <p:cNvGrpSpPr>
            <a:grpSpLocks/>
          </p:cNvGrpSpPr>
          <p:nvPr/>
        </p:nvGrpSpPr>
        <p:grpSpPr bwMode="auto">
          <a:xfrm>
            <a:off x="115888" y="66675"/>
            <a:ext cx="8832850" cy="854075"/>
            <a:chOff x="73" y="42"/>
            <a:chExt cx="5564" cy="538"/>
          </a:xfrm>
        </p:grpSpPr>
        <p:pic>
          <p:nvPicPr>
            <p:cNvPr id="16395" name="Скругленный прямоугольник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" y="42"/>
              <a:ext cx="556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Text Box 2"/>
            <p:cNvSpPr txBox="1">
              <a:spLocks noChangeArrowheads="1"/>
            </p:cNvSpPr>
            <p:nvPr/>
          </p:nvSpPr>
          <p:spPr bwMode="auto">
            <a:xfrm>
              <a:off x="133" y="139"/>
              <a:ext cx="544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 anchor="ctr"/>
            <a:lstStyle/>
            <a:p>
              <a:pPr algn="ctr"/>
              <a:r>
                <a:rPr lang="ru-RU" sz="4800" b="1" dirty="0">
                  <a:solidFill>
                    <a:srgbClr val="FF0000"/>
                  </a:solidFill>
                  <a:latin typeface="+mj-lt"/>
                </a:rPr>
                <a:t>Доходы бюджета</a:t>
              </a:r>
              <a:endParaRPr lang="ru-RU" sz="4800" b="1" i="1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16387" name="TextBox 12"/>
          <p:cNvSpPr txBox="1">
            <a:spLocks noChangeArrowheads="1"/>
          </p:cNvSpPr>
          <p:nvPr/>
        </p:nvSpPr>
        <p:spPr bwMode="auto">
          <a:xfrm>
            <a:off x="2786050" y="857232"/>
            <a:ext cx="5399087" cy="10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sz="2000" b="1" dirty="0">
                <a:latin typeface="Constantia" pitchFamily="18" charset="0"/>
              </a:rPr>
              <a:t>Поступающие в бюджет денежные средства являются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ДОХОДАМИ БЮДЖЕТА</a:t>
            </a:r>
            <a:endParaRPr lang="ru-RU" sz="20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358155">
            <a:off x="3132138" y="1773238"/>
            <a:ext cx="223837" cy="1025525"/>
          </a:xfrm>
          <a:prstGeom prst="downArrow">
            <a:avLst>
              <a:gd name="adj1" fmla="val 50000"/>
              <a:gd name="adj2" fmla="val 63378"/>
            </a:avLst>
          </a:prstGeom>
          <a:solidFill>
            <a:srgbClr val="FFF0C9"/>
          </a:solidFill>
          <a:ln w="25400" algn="ctr">
            <a:solidFill>
              <a:srgbClr val="B07E00"/>
            </a:solidFill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низ 14"/>
          <p:cNvSpPr>
            <a:spLocks noChangeArrowheads="1"/>
          </p:cNvSpPr>
          <p:nvPr/>
        </p:nvSpPr>
        <p:spPr bwMode="auto">
          <a:xfrm rot="-2353301">
            <a:off x="7235825" y="1773238"/>
            <a:ext cx="223838" cy="1006475"/>
          </a:xfrm>
          <a:prstGeom prst="downArrow">
            <a:avLst>
              <a:gd name="adj1" fmla="val 50000"/>
              <a:gd name="adj2" fmla="val 50106"/>
            </a:avLst>
          </a:prstGeom>
          <a:solidFill>
            <a:srgbClr val="FFF0C9"/>
          </a:solidFill>
          <a:ln w="25400" algn="ctr">
            <a:solidFill>
              <a:srgbClr val="B07E00"/>
            </a:solidFill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Стрелка вниз 15"/>
          <p:cNvSpPr>
            <a:spLocks noChangeArrowheads="1"/>
          </p:cNvSpPr>
          <p:nvPr/>
        </p:nvSpPr>
        <p:spPr bwMode="auto">
          <a:xfrm>
            <a:off x="5072066" y="1928802"/>
            <a:ext cx="223838" cy="936625"/>
          </a:xfrm>
          <a:prstGeom prst="downArrow">
            <a:avLst>
              <a:gd name="adj1" fmla="val 50000"/>
              <a:gd name="adj2" fmla="val 72084"/>
            </a:avLst>
          </a:prstGeom>
          <a:solidFill>
            <a:srgbClr val="FFF0C9"/>
          </a:solidFill>
          <a:ln w="25400" algn="ctr">
            <a:solidFill>
              <a:srgbClr val="B07E00"/>
            </a:solidFill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391" name="Скругленный прямоугольник 16"/>
          <p:cNvSpPr>
            <a:spLocks noChangeArrowheads="1"/>
          </p:cNvSpPr>
          <p:nvPr/>
        </p:nvSpPr>
        <p:spPr bwMode="auto">
          <a:xfrm>
            <a:off x="1187450" y="2997200"/>
            <a:ext cx="2232025" cy="3384550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 algn="ctr">
            <a:solidFill>
              <a:srgbClr val="B07E00"/>
            </a:solidFill>
            <a:round/>
            <a:headEnd/>
            <a:tailEnd/>
          </a:ln>
        </p:spPr>
        <p:txBody>
          <a:bodyPr lIns="91431" tIns="45715" rIns="91431" bIns="45715" anchor="ctr"/>
          <a:lstStyle/>
          <a:p>
            <a:pPr algn="ctr"/>
            <a:r>
              <a:rPr lang="ru-RU" sz="1400" b="1" dirty="0">
                <a:solidFill>
                  <a:srgbClr val="CC0000"/>
                </a:solidFill>
                <a:latin typeface="Constantia" pitchFamily="18" charset="0"/>
              </a:rPr>
              <a:t>НАЛОГИ</a:t>
            </a:r>
            <a:r>
              <a:rPr lang="ru-RU" sz="1400" dirty="0">
                <a:latin typeface="Constantia" pitchFamily="18" charset="0"/>
              </a:rPr>
              <a:t> – часть доходов граждан и организаций, которые они обязаны заплатить государству 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16392" name="Скругленный прямоугольник 17"/>
          <p:cNvSpPr>
            <a:spLocks noChangeArrowheads="1"/>
          </p:cNvSpPr>
          <p:nvPr/>
        </p:nvSpPr>
        <p:spPr bwMode="auto">
          <a:xfrm>
            <a:off x="3924300" y="2997200"/>
            <a:ext cx="2303463" cy="3384550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 algn="ctr">
            <a:solidFill>
              <a:srgbClr val="B07E00"/>
            </a:solidFill>
            <a:round/>
            <a:headEnd/>
            <a:tailEnd/>
          </a:ln>
        </p:spPr>
        <p:txBody>
          <a:bodyPr lIns="91431" tIns="45715" rIns="91431" bIns="45715" anchor="ctr"/>
          <a:lstStyle/>
          <a:p>
            <a:pPr algn="ctr"/>
            <a:r>
              <a:rPr lang="ru-RU" sz="1400" b="1" dirty="0">
                <a:solidFill>
                  <a:srgbClr val="CC0000"/>
                </a:solidFill>
                <a:latin typeface="Constantia" pitchFamily="18" charset="0"/>
              </a:rPr>
              <a:t>НЕНАЛОГОВЫЕ ДОХОДЫ</a:t>
            </a:r>
            <a:r>
              <a:rPr lang="ru-RU" sz="1400" b="1" dirty="0">
                <a:latin typeface="Constantia" pitchFamily="18" charset="0"/>
              </a:rPr>
              <a:t> </a:t>
            </a:r>
            <a:r>
              <a:rPr lang="ru-RU" sz="1400" dirty="0">
                <a:latin typeface="Constantia" pitchFamily="18" charset="0"/>
              </a:rPr>
              <a:t>– платежи в виде штрафов, санкций за нарушение законодательства, платежи за пользование имуществом государства, средства самообложения граждан</a:t>
            </a:r>
          </a:p>
        </p:txBody>
      </p:sp>
      <p:sp>
        <p:nvSpPr>
          <p:cNvPr id="16393" name="Скругленный прямоугольник 18"/>
          <p:cNvSpPr>
            <a:spLocks noChangeArrowheads="1"/>
          </p:cNvSpPr>
          <p:nvPr/>
        </p:nvSpPr>
        <p:spPr bwMode="auto">
          <a:xfrm>
            <a:off x="6588125" y="3068638"/>
            <a:ext cx="2303463" cy="3313112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 algn="ctr">
            <a:solidFill>
              <a:srgbClr val="B07E00"/>
            </a:solidFill>
            <a:round/>
            <a:headEnd/>
            <a:tailEnd/>
          </a:ln>
        </p:spPr>
        <p:txBody>
          <a:bodyPr lIns="91431" tIns="45715" rIns="91431" bIns="45715" anchor="ctr"/>
          <a:lstStyle/>
          <a:p>
            <a:pPr algn="ctr"/>
            <a:r>
              <a:rPr lang="ru-RU" sz="1400" b="1" dirty="0">
                <a:solidFill>
                  <a:srgbClr val="CC0000"/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sz="1400" b="1" dirty="0">
                <a:latin typeface="Constantia" pitchFamily="18" charset="0"/>
              </a:rPr>
              <a:t> </a:t>
            </a:r>
            <a:r>
              <a:rPr lang="ru-RU" sz="1400" dirty="0">
                <a:latin typeface="Constantia" pitchFamily="18" charset="0"/>
              </a:rPr>
              <a:t>– средства, которые поступают в бюджет безвозмездно (денежные средства, поступающие из вышестоящего бюджета (например, дотация из </a:t>
            </a:r>
            <a:r>
              <a:rPr lang="ru-RU" sz="1400" dirty="0" smtClean="0">
                <a:latin typeface="Constantia" pitchFamily="18" charset="0"/>
              </a:rPr>
              <a:t>краевого </a:t>
            </a:r>
          </a:p>
          <a:p>
            <a:pPr algn="ctr"/>
            <a:r>
              <a:rPr lang="ru-RU" sz="1400" dirty="0" smtClean="0">
                <a:latin typeface="Constantia" pitchFamily="18" charset="0"/>
              </a:rPr>
              <a:t>бюджета</a:t>
            </a:r>
            <a:r>
              <a:rPr lang="ru-RU" sz="1400" dirty="0">
                <a:latin typeface="Constantia" pitchFamily="18" charset="0"/>
              </a:rPr>
              <a:t>), а также безвозмездные перечисления от физических и юридических лиц) </a:t>
            </a:r>
          </a:p>
        </p:txBody>
      </p:sp>
      <p:pic>
        <p:nvPicPr>
          <p:cNvPr id="16394" name="Picture 34" descr="imagesCAXB4YM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981075"/>
            <a:ext cx="25923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3"/>
          <p:cNvGrpSpPr>
            <a:grpSpLocks/>
          </p:cNvGrpSpPr>
          <p:nvPr/>
        </p:nvGrpSpPr>
        <p:grpSpPr bwMode="auto">
          <a:xfrm>
            <a:off x="107950" y="0"/>
            <a:ext cx="8832850" cy="854075"/>
            <a:chOff x="73" y="42"/>
            <a:chExt cx="5564" cy="538"/>
          </a:xfrm>
        </p:grpSpPr>
        <p:pic>
          <p:nvPicPr>
            <p:cNvPr id="17430" name="Скругленный прямоугольник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" y="42"/>
              <a:ext cx="556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1" name="Text Box 6"/>
            <p:cNvSpPr txBox="1">
              <a:spLocks noChangeArrowheads="1"/>
            </p:cNvSpPr>
            <p:nvPr/>
          </p:nvSpPr>
          <p:spPr bwMode="auto">
            <a:xfrm>
              <a:off x="133" y="139"/>
              <a:ext cx="544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 anchor="ctr"/>
            <a:lstStyle/>
            <a:p>
              <a:pPr algn="ctr"/>
              <a:r>
                <a:rPr lang="ru-RU" sz="4800" b="1" dirty="0">
                  <a:solidFill>
                    <a:srgbClr val="FF0000"/>
                  </a:solidFill>
                  <a:latin typeface="+mj-lt"/>
                </a:rPr>
                <a:t>Расходы бюджета</a:t>
              </a:r>
              <a:endParaRPr lang="ru-RU" sz="4800" b="1" i="1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179388" y="765175"/>
            <a:ext cx="8713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" charset="0"/>
              </a:rPr>
              <a:t>Выплачиваемые из бюджета денежные средства называются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charset="0"/>
              </a:rPr>
              <a:t>РАСХОДАМИ БЮДЖЕТА</a:t>
            </a:r>
          </a:p>
        </p:txBody>
      </p:sp>
      <p:sp>
        <p:nvSpPr>
          <p:cNvPr id="17412" name="Прямоугольник 29"/>
          <p:cNvSpPr>
            <a:spLocks noChangeArrowheads="1"/>
          </p:cNvSpPr>
          <p:nvPr/>
        </p:nvSpPr>
        <p:spPr bwMode="auto">
          <a:xfrm>
            <a:off x="971550" y="2636838"/>
            <a:ext cx="22320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sz="1300" b="1" dirty="0" smtClean="0">
                <a:latin typeface="Constantia" pitchFamily="18" charset="0"/>
              </a:rPr>
              <a:t>культура, </a:t>
            </a:r>
            <a:endParaRPr lang="ru-RU" sz="1300" b="1" dirty="0">
              <a:latin typeface="Constantia" pitchFamily="18" charset="0"/>
            </a:endParaRPr>
          </a:p>
          <a:p>
            <a:pPr algn="ctr"/>
            <a:r>
              <a:rPr lang="ru-RU" sz="1300" b="1" dirty="0" smtClean="0">
                <a:latin typeface="Constantia" pitchFamily="18" charset="0"/>
              </a:rPr>
              <a:t>кинематография</a:t>
            </a:r>
            <a:endParaRPr lang="ru-RU" sz="1300" b="1" dirty="0">
              <a:latin typeface="Constantia" pitchFamily="18" charset="0"/>
            </a:endParaRPr>
          </a:p>
        </p:txBody>
      </p:sp>
      <p:sp>
        <p:nvSpPr>
          <p:cNvPr id="17413" name="Прямоугольник 35"/>
          <p:cNvSpPr>
            <a:spLocks noChangeArrowheads="1"/>
          </p:cNvSpPr>
          <p:nvPr/>
        </p:nvSpPr>
        <p:spPr bwMode="auto">
          <a:xfrm>
            <a:off x="827088" y="4365625"/>
            <a:ext cx="24479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sz="1300" b="1" dirty="0" smtClean="0">
                <a:latin typeface="Constantia" pitchFamily="18" charset="0"/>
              </a:rPr>
              <a:t>жилищно-коммунальное</a:t>
            </a:r>
            <a:r>
              <a:rPr lang="ru-RU" sz="1000" b="1" dirty="0" smtClean="0">
                <a:latin typeface="Constantia" pitchFamily="18" charset="0"/>
              </a:rPr>
              <a:t> </a:t>
            </a:r>
            <a:r>
              <a:rPr lang="ru-RU" sz="1300" b="1" dirty="0">
                <a:latin typeface="Constantia" pitchFamily="18" charset="0"/>
              </a:rPr>
              <a:t>хозяйство</a:t>
            </a:r>
          </a:p>
        </p:txBody>
      </p:sp>
      <p:sp>
        <p:nvSpPr>
          <p:cNvPr id="17414" name="Прямоугольник 31"/>
          <p:cNvSpPr>
            <a:spLocks noChangeArrowheads="1"/>
          </p:cNvSpPr>
          <p:nvPr/>
        </p:nvSpPr>
        <p:spPr bwMode="auto">
          <a:xfrm>
            <a:off x="3779838" y="2636838"/>
            <a:ext cx="1368425" cy="2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sz="1300" b="1" dirty="0" smtClean="0">
                <a:latin typeface="Constantia" pitchFamily="18" charset="0"/>
              </a:rPr>
              <a:t>образование</a:t>
            </a:r>
            <a:endParaRPr lang="ru-RU" sz="1300" b="1" dirty="0">
              <a:latin typeface="Constantia" pitchFamily="18" charset="0"/>
            </a:endParaRPr>
          </a:p>
        </p:txBody>
      </p:sp>
      <p:sp>
        <p:nvSpPr>
          <p:cNvPr id="17415" name="Прямоугольник 40"/>
          <p:cNvSpPr>
            <a:spLocks noChangeArrowheads="1"/>
          </p:cNvSpPr>
          <p:nvPr/>
        </p:nvSpPr>
        <p:spPr bwMode="auto">
          <a:xfrm>
            <a:off x="3635375" y="4365625"/>
            <a:ext cx="2016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sz="1300" b="1" dirty="0" smtClean="0">
                <a:latin typeface="Constantia" pitchFamily="18" charset="0"/>
              </a:rPr>
              <a:t>охрана </a:t>
            </a:r>
            <a:endParaRPr lang="ru-RU" sz="1300" b="1" dirty="0">
              <a:latin typeface="Constantia" pitchFamily="18" charset="0"/>
            </a:endParaRPr>
          </a:p>
          <a:p>
            <a:pPr algn="ctr"/>
            <a:r>
              <a:rPr lang="ru-RU" sz="1300" b="1" dirty="0">
                <a:latin typeface="Constantia" pitchFamily="18" charset="0"/>
              </a:rPr>
              <a:t>окружающей среды</a:t>
            </a:r>
          </a:p>
        </p:txBody>
      </p:sp>
      <p:sp>
        <p:nvSpPr>
          <p:cNvPr id="17416" name="Прямоугольник 42"/>
          <p:cNvSpPr>
            <a:spLocks noChangeArrowheads="1"/>
          </p:cNvSpPr>
          <p:nvPr/>
        </p:nvSpPr>
        <p:spPr bwMode="auto">
          <a:xfrm>
            <a:off x="6300788" y="2708275"/>
            <a:ext cx="1584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sz="1300" b="1" dirty="0" smtClean="0">
                <a:latin typeface="Constantia" pitchFamily="18" charset="0"/>
              </a:rPr>
              <a:t>физическая культура </a:t>
            </a:r>
            <a:r>
              <a:rPr lang="ru-RU" sz="1300" b="1" dirty="0">
                <a:latin typeface="Constantia" pitchFamily="18" charset="0"/>
              </a:rPr>
              <a:t>и спорт</a:t>
            </a:r>
          </a:p>
        </p:txBody>
      </p:sp>
      <p:sp>
        <p:nvSpPr>
          <p:cNvPr id="17417" name="Прямоугольник 26"/>
          <p:cNvSpPr>
            <a:spLocks noChangeArrowheads="1"/>
          </p:cNvSpPr>
          <p:nvPr/>
        </p:nvSpPr>
        <p:spPr bwMode="auto">
          <a:xfrm>
            <a:off x="6011863" y="4365625"/>
            <a:ext cx="21605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sz="1200" b="1" dirty="0" smtClean="0">
                <a:latin typeface="Constantia" pitchFamily="18" charset="0"/>
              </a:rPr>
              <a:t>общегосударственные </a:t>
            </a:r>
            <a:r>
              <a:rPr lang="ru-RU" sz="1200" b="1" dirty="0">
                <a:latin typeface="Constantia" pitchFamily="18" charset="0"/>
              </a:rPr>
              <a:t>вопросы</a:t>
            </a:r>
            <a:r>
              <a:rPr lang="ru-RU" sz="1300" b="1" dirty="0">
                <a:latin typeface="Constantia" pitchFamily="18" charset="0"/>
              </a:rPr>
              <a:t> </a:t>
            </a:r>
          </a:p>
        </p:txBody>
      </p:sp>
      <p:sp>
        <p:nvSpPr>
          <p:cNvPr id="17418" name="Прямоугольник 28"/>
          <p:cNvSpPr>
            <a:spLocks noChangeArrowheads="1"/>
          </p:cNvSpPr>
          <p:nvPr/>
        </p:nvSpPr>
        <p:spPr bwMode="auto">
          <a:xfrm>
            <a:off x="3492500" y="6165850"/>
            <a:ext cx="2160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sz="1300" b="1" dirty="0" smtClean="0">
                <a:latin typeface="Constantia" pitchFamily="18" charset="0"/>
              </a:rPr>
              <a:t>обслуживание </a:t>
            </a:r>
            <a:r>
              <a:rPr lang="ru-RU" sz="1300" b="1" dirty="0">
                <a:latin typeface="Constantia" pitchFamily="18" charset="0"/>
              </a:rPr>
              <a:t>муниципального долга</a:t>
            </a:r>
          </a:p>
        </p:txBody>
      </p:sp>
      <p:sp>
        <p:nvSpPr>
          <p:cNvPr id="17419" name="Прямоугольник 44"/>
          <p:cNvSpPr>
            <a:spLocks noChangeArrowheads="1"/>
          </p:cNvSpPr>
          <p:nvPr/>
        </p:nvSpPr>
        <p:spPr bwMode="auto">
          <a:xfrm>
            <a:off x="5724525" y="6035675"/>
            <a:ext cx="28082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sz="1200" b="1" dirty="0" smtClean="0">
                <a:latin typeface="Constantia" pitchFamily="18" charset="0"/>
              </a:rPr>
              <a:t>предоставление </a:t>
            </a:r>
            <a:r>
              <a:rPr lang="ru-RU" sz="1200" b="1" dirty="0">
                <a:latin typeface="Constantia" pitchFamily="18" charset="0"/>
              </a:rPr>
              <a:t>межбюджетных трансфертов общего характера бюджетам поселений</a:t>
            </a:r>
          </a:p>
        </p:txBody>
      </p:sp>
      <p:sp>
        <p:nvSpPr>
          <p:cNvPr id="17420" name="Прямоугольник 38"/>
          <p:cNvSpPr>
            <a:spLocks noChangeArrowheads="1"/>
          </p:cNvSpPr>
          <p:nvPr/>
        </p:nvSpPr>
        <p:spPr bwMode="auto">
          <a:xfrm>
            <a:off x="1042988" y="6165850"/>
            <a:ext cx="19446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sz="1300" b="1" dirty="0" smtClean="0">
                <a:latin typeface="Constantia" pitchFamily="18" charset="0"/>
              </a:rPr>
              <a:t>национальная экономика</a:t>
            </a:r>
            <a:endParaRPr lang="ru-RU" sz="1300" b="1" dirty="0">
              <a:latin typeface="Constantia" pitchFamily="18" charset="0"/>
            </a:endParaRPr>
          </a:p>
        </p:txBody>
      </p:sp>
      <p:pic>
        <p:nvPicPr>
          <p:cNvPr id="17421" name="Picture 19" descr="культур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412875"/>
            <a:ext cx="2016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20" descr="образова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412875"/>
            <a:ext cx="20161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1" descr="спорт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1412875"/>
            <a:ext cx="208756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2" descr="жк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3141663"/>
            <a:ext cx="208915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3" descr="imagesCAU7DZP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938" y="3141663"/>
            <a:ext cx="20875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4" descr="очк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888" y="3141663"/>
            <a:ext cx="20875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25" descr="экономик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0113" y="4868863"/>
            <a:ext cx="22320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6" descr="imagesCABJA60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2500" y="4868863"/>
            <a:ext cx="22320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8" descr="фин помощь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325" y="4868863"/>
            <a:ext cx="20891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-180975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320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0042"/>
            <a:ext cx="9144000" cy="974725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28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бюджета муниципального образования </a:t>
            </a:r>
            <a:r>
              <a:rPr lang="ru-RU" sz="280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Топчихинский</a:t>
            </a:r>
            <a:r>
              <a:rPr lang="ru-RU" sz="28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</a:t>
            </a:r>
            <a:r>
              <a:rPr lang="en-US" sz="28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</a:t>
            </a:r>
            <a:r>
              <a:rPr lang="ru-RU" sz="28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28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год (млн.рублей)</a:t>
            </a:r>
          </a:p>
        </p:txBody>
      </p:sp>
      <p:sp>
        <p:nvSpPr>
          <p:cNvPr id="108548" name="AutoShape 4"/>
          <p:cNvSpPr>
            <a:spLocks noChangeArrowheads="1"/>
          </p:cNvSpPr>
          <p:nvPr/>
        </p:nvSpPr>
        <p:spPr bwMode="auto">
          <a:xfrm>
            <a:off x="285720" y="1785926"/>
            <a:ext cx="3455987" cy="2228853"/>
          </a:xfrm>
          <a:prstGeom prst="roundRect">
            <a:avLst>
              <a:gd name="adj" fmla="val 16667"/>
            </a:avLst>
          </a:prstGeom>
          <a:solidFill>
            <a:srgbClr val="FFCC00">
              <a:alpha val="50980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3200"/>
          </a:p>
        </p:txBody>
      </p:sp>
      <p:sp>
        <p:nvSpPr>
          <p:cNvPr id="108549" name="AutoShape 5"/>
          <p:cNvSpPr>
            <a:spLocks noChangeArrowheads="1"/>
          </p:cNvSpPr>
          <p:nvPr/>
        </p:nvSpPr>
        <p:spPr bwMode="auto">
          <a:xfrm>
            <a:off x="5357818" y="1785926"/>
            <a:ext cx="3500462" cy="2228852"/>
          </a:xfrm>
          <a:prstGeom prst="roundRect">
            <a:avLst>
              <a:gd name="adj" fmla="val 16667"/>
            </a:avLst>
          </a:prstGeom>
          <a:solidFill>
            <a:srgbClr val="FFCC00">
              <a:alpha val="58038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3200"/>
          </a:p>
        </p:txBody>
      </p:sp>
      <p:sp>
        <p:nvSpPr>
          <p:cNvPr id="108550" name="AutoShape 6"/>
          <p:cNvSpPr>
            <a:spLocks noChangeArrowheads="1"/>
          </p:cNvSpPr>
          <p:nvPr/>
        </p:nvSpPr>
        <p:spPr bwMode="auto">
          <a:xfrm rot="10800000">
            <a:off x="3714744" y="3500438"/>
            <a:ext cx="1643074" cy="12239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333300">
              <a:alpha val="5490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08551" name="AutoShape 7"/>
          <p:cNvSpPr>
            <a:spLocks noChangeArrowheads="1"/>
          </p:cNvSpPr>
          <p:nvPr/>
        </p:nvSpPr>
        <p:spPr bwMode="auto">
          <a:xfrm>
            <a:off x="2500298" y="4724400"/>
            <a:ext cx="4073540" cy="1776434"/>
          </a:xfrm>
          <a:prstGeom prst="flowChartTerminator">
            <a:avLst/>
          </a:prstGeom>
          <a:solidFill>
            <a:srgbClr val="FFCC00">
              <a:alpha val="47842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3200"/>
          </a:p>
        </p:txBody>
      </p:sp>
      <p:sp>
        <p:nvSpPr>
          <p:cNvPr id="108552" name="WordArt 8"/>
          <p:cNvSpPr>
            <a:spLocks noChangeArrowheads="1" noChangeShapeType="1" noTextEdit="1"/>
          </p:cNvSpPr>
          <p:nvPr/>
        </p:nvSpPr>
        <p:spPr bwMode="auto">
          <a:xfrm>
            <a:off x="928662" y="2143116"/>
            <a:ext cx="24384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Доходы</a:t>
            </a:r>
          </a:p>
        </p:txBody>
      </p:sp>
      <p:sp>
        <p:nvSpPr>
          <p:cNvPr id="108553" name="WordArt 9"/>
          <p:cNvSpPr>
            <a:spLocks noChangeArrowheads="1" noChangeShapeType="1" noTextEdit="1"/>
          </p:cNvSpPr>
          <p:nvPr/>
        </p:nvSpPr>
        <p:spPr bwMode="auto">
          <a:xfrm>
            <a:off x="3357554" y="4857760"/>
            <a:ext cx="2438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Дефицит</a:t>
            </a:r>
          </a:p>
        </p:txBody>
      </p:sp>
      <p:sp>
        <p:nvSpPr>
          <p:cNvPr id="108554" name="WordArt 10"/>
          <p:cNvSpPr>
            <a:spLocks noChangeArrowheads="1" noChangeShapeType="1" noTextEdit="1"/>
          </p:cNvSpPr>
          <p:nvPr/>
        </p:nvSpPr>
        <p:spPr bwMode="auto">
          <a:xfrm>
            <a:off x="5857884" y="2000240"/>
            <a:ext cx="2735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Расходы</a:t>
            </a:r>
          </a:p>
        </p:txBody>
      </p:sp>
      <p:sp>
        <p:nvSpPr>
          <p:cNvPr id="108555" name="WordArt 11"/>
          <p:cNvSpPr>
            <a:spLocks noChangeArrowheads="1" noChangeShapeType="1" noTextEdit="1"/>
          </p:cNvSpPr>
          <p:nvPr/>
        </p:nvSpPr>
        <p:spPr bwMode="auto">
          <a:xfrm>
            <a:off x="1285852" y="2928934"/>
            <a:ext cx="1785950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363</a:t>
            </a:r>
            <a:endParaRPr lang="ru-RU" sz="25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6" name="WordArt 12"/>
          <p:cNvSpPr>
            <a:spLocks noChangeArrowheads="1" noChangeShapeType="1" noTextEdit="1"/>
          </p:cNvSpPr>
          <p:nvPr/>
        </p:nvSpPr>
        <p:spPr bwMode="auto">
          <a:xfrm>
            <a:off x="3924301" y="5589588"/>
            <a:ext cx="1433517" cy="8398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14</a:t>
            </a:r>
            <a:endParaRPr lang="ru-RU" sz="40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/>
              <a:cs typeface="Times New Roman"/>
            </a:endParaRPr>
          </a:p>
        </p:txBody>
      </p:sp>
      <p:sp>
        <p:nvSpPr>
          <p:cNvPr id="108557" name="WordArt 13"/>
          <p:cNvSpPr>
            <a:spLocks noChangeArrowheads="1" noChangeShapeType="1" noTextEdit="1"/>
          </p:cNvSpPr>
          <p:nvPr/>
        </p:nvSpPr>
        <p:spPr bwMode="auto">
          <a:xfrm>
            <a:off x="6143636" y="2928934"/>
            <a:ext cx="2000264" cy="857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377</a:t>
            </a:r>
            <a:endParaRPr lang="ru-RU" sz="40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000100" y="214290"/>
            <a:ext cx="7072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Топчихинский район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(млн. рублей)</a:t>
            </a:r>
          </a:p>
          <a:p>
            <a:pPr algn="ctr"/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304800" y="214290"/>
            <a:ext cx="8686800" cy="10811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СОБСТВЕННЫЕ ДОХОДЫ БЮДЖЕТА ТОПЧИХИНСКОГО РАЙОНА В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8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00034" y="1285860"/>
          <a:ext cx="835824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ДРУГИХ БЮДЖЕТОВ В 2018 ГОДУ (В МЛН. РУБЛЕЙ И %)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357158" y="1357298"/>
          <a:ext cx="8186766" cy="481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8929718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 РАЙОННОГО БЮДЖЕТА НА 2018 ГОД  (В ТЫС. РУБЛЕЙ)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2844" y="1357298"/>
          <a:ext cx="878687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243788" y="1401745"/>
          <a:ext cx="8784975" cy="528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500034" y="5072074"/>
            <a:ext cx="1714512" cy="4538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0700  Образование </a:t>
            </a:r>
            <a:r>
              <a:rPr lang="ru-RU" sz="1000" b="1" dirty="0" smtClean="0"/>
              <a:t>268,9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3357562"/>
            <a:ext cx="1749282" cy="6622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0400  Национальная экономика </a:t>
            </a:r>
            <a:r>
              <a:rPr lang="ru-RU" sz="1000" b="1" dirty="0" smtClean="0"/>
              <a:t>20,2</a:t>
            </a:r>
            <a:endParaRPr lang="ru-RU" sz="1000" b="1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127777" y="5072074"/>
            <a:ext cx="1730503" cy="4613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1400 межбюджетные трансферты  </a:t>
            </a:r>
            <a:r>
              <a:rPr lang="ru-RU" sz="1000" b="1" dirty="0" smtClean="0"/>
              <a:t>15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000760" y="6072206"/>
            <a:ext cx="2016224" cy="461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/>
              <a:t>1100  Физическая </a:t>
            </a:r>
            <a:r>
              <a:rPr lang="ru-RU" sz="1000" b="1" dirty="0"/>
              <a:t>культура и спорт </a:t>
            </a:r>
            <a:r>
              <a:rPr lang="ru-RU" sz="1000" b="1" dirty="0" smtClean="0"/>
              <a:t>0,4</a:t>
            </a:r>
            <a:endParaRPr lang="ru-RU" sz="10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85852" y="6143644"/>
            <a:ext cx="2016224" cy="4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0800  Культура </a:t>
            </a:r>
            <a:r>
              <a:rPr lang="ru-RU" sz="1000" b="1" dirty="0" smtClean="0"/>
              <a:t>21,8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72264" y="2000240"/>
            <a:ext cx="2357454" cy="7099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0300  Национальная безопасность и правоохранительная деятельность </a:t>
            </a:r>
            <a:r>
              <a:rPr lang="ru-RU" sz="1000" b="1" dirty="0" smtClean="0"/>
              <a:t>1,2</a:t>
            </a:r>
            <a:endParaRPr lang="ru-RU" sz="10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2071678"/>
            <a:ext cx="2125171" cy="5109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1000  Социальная </a:t>
            </a:r>
            <a:r>
              <a:rPr lang="ru-RU" sz="1000" b="1" dirty="0" smtClean="0"/>
              <a:t>политика 15,5</a:t>
            </a:r>
            <a:endParaRPr lang="ru-RU" sz="1000" b="1" dirty="0"/>
          </a:p>
        </p:txBody>
      </p:sp>
      <p:pic>
        <p:nvPicPr>
          <p:cNvPr id="194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4857760"/>
            <a:ext cx="5762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2143116"/>
            <a:ext cx="5873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5786454"/>
            <a:ext cx="6080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4663" y="1601788"/>
            <a:ext cx="615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1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4" y="5715016"/>
            <a:ext cx="542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2" name="Picture 15"/>
          <p:cNvPicPr>
            <a:picLocks noChangeAspect="1" noChangeArrowheads="1"/>
          </p:cNvPicPr>
          <p:nvPr/>
        </p:nvPicPr>
        <p:blipFill>
          <a:blip r:embed="rId12" cstate="print"/>
          <a:srcRect l="17503" r="12909"/>
          <a:stretch>
            <a:fillRect/>
          </a:stretch>
        </p:blipFill>
        <p:spPr bwMode="auto">
          <a:xfrm>
            <a:off x="3132138" y="1976438"/>
            <a:ext cx="550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15074" y="4929198"/>
            <a:ext cx="6016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4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14546" y="3429000"/>
            <a:ext cx="617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6" name="Рисунок 75" descr="sz_logo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00364" y="2143116"/>
            <a:ext cx="550862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286644" y="3429000"/>
            <a:ext cx="1714512" cy="5492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0200 Национальная оборона </a:t>
            </a:r>
          </a:p>
          <a:p>
            <a:pPr algn="ctr">
              <a:defRPr/>
            </a:pPr>
            <a:r>
              <a:rPr lang="ru-RU" sz="1000" b="1" dirty="0" smtClean="0"/>
              <a:t>0,9</a:t>
            </a:r>
            <a:endParaRPr lang="ru-RU" sz="10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4480" y="1142984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/>
              <a:t>0100  Общегосударственные вопросы </a:t>
            </a:r>
            <a:r>
              <a:rPr lang="en-US" sz="1000" b="1" dirty="0" smtClean="0"/>
              <a:t>29</a:t>
            </a:r>
            <a:r>
              <a:rPr lang="ru-RU" sz="1000" b="1" dirty="0" smtClean="0"/>
              <a:t>,9</a:t>
            </a:r>
            <a:endParaRPr lang="ru-RU" sz="1000" b="1" dirty="0"/>
          </a:p>
        </p:txBody>
      </p:sp>
      <p:pic>
        <p:nvPicPr>
          <p:cNvPr id="19503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29388" y="3429000"/>
            <a:ext cx="6000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419475" y="3068638"/>
            <a:ext cx="2295533" cy="2179637"/>
          </a:xfrm>
          <a:prstGeom prst="roundRect">
            <a:avLst>
              <a:gd name="adj" fmla="val 50000"/>
            </a:avLst>
          </a:prstGeom>
          <a:blipFill dpi="0" rotWithShape="1">
            <a:blip r:embed="rId17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EEACEC"/>
                </a:solidFill>
              </a:rPr>
              <a:t>РАСХОДЫ </a:t>
            </a:r>
            <a:r>
              <a:rPr lang="ru-RU" sz="1400" b="1" i="1" dirty="0" smtClean="0">
                <a:solidFill>
                  <a:srgbClr val="EEACEC"/>
                </a:solidFill>
              </a:rPr>
              <a:t>БЮДЖЕТА</a:t>
            </a:r>
          </a:p>
          <a:p>
            <a:pPr algn="ctr">
              <a:defRPr/>
            </a:pPr>
            <a:r>
              <a:rPr lang="ru-RU" sz="1600" b="1" i="1" dirty="0" smtClean="0">
                <a:solidFill>
                  <a:srgbClr val="EEACEC"/>
                </a:solidFill>
              </a:rPr>
              <a:t>всего </a:t>
            </a:r>
          </a:p>
          <a:p>
            <a:pPr algn="ctr">
              <a:defRPr/>
            </a:pPr>
            <a:r>
              <a:rPr lang="ru-RU" sz="1600" b="1" i="1" dirty="0" smtClean="0">
                <a:solidFill>
                  <a:srgbClr val="EEACEC"/>
                </a:solidFill>
              </a:rPr>
              <a:t>377</a:t>
            </a:r>
            <a:endParaRPr lang="ru-RU" sz="1600" b="1" i="1" dirty="0">
              <a:solidFill>
                <a:srgbClr val="EEACEC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143504" y="1142984"/>
            <a:ext cx="2428444" cy="46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/>
              <a:t>0500  ЖКХ 3,2</a:t>
            </a:r>
            <a:endParaRPr lang="ru-RU" sz="1000" b="1" dirty="0"/>
          </a:p>
        </p:txBody>
      </p:sp>
      <p:sp>
        <p:nvSpPr>
          <p:cNvPr id="29" name="Rectangle 10"/>
          <p:cNvSpPr txBox="1">
            <a:spLocks noChangeArrowheads="1"/>
          </p:cNvSpPr>
          <p:nvPr/>
        </p:nvSpPr>
        <p:spPr>
          <a:xfrm>
            <a:off x="214282" y="0"/>
            <a:ext cx="8686800" cy="8382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24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Параметры </a:t>
            </a:r>
            <a:r>
              <a:rPr lang="ru-RU" sz="2400" cap="all" dirty="0" err="1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РАСХОдов</a:t>
            </a:r>
            <a:r>
              <a:rPr lang="ru-RU" sz="24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районного бюджета </a:t>
            </a:r>
            <a:endParaRPr lang="ru-RU" sz="24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</a:t>
            </a:r>
            <a:r>
              <a:rPr lang="ru-RU" sz="24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</a:t>
            </a:r>
            <a:r>
              <a:rPr lang="en-US" sz="2400" cap="all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r>
              <a:rPr lang="ru-RU" sz="2400" cap="all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 (В </a:t>
            </a:r>
            <a:r>
              <a:rPr lang="ru-RU" sz="24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млн. РУБЛЕЙ)</a:t>
            </a:r>
            <a:endParaRPr lang="ru-RU" sz="2400" cap="all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6"/>
          <p:cNvGraphicFramePr>
            <a:graphicFrameLocks/>
          </p:cNvGraphicFramePr>
          <p:nvPr/>
        </p:nvGraphicFramePr>
        <p:xfrm>
          <a:off x="1000100" y="1785926"/>
          <a:ext cx="71438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4282" y="214290"/>
            <a:ext cx="864235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ФИНАНСОВАЯ ПОМОЩЬ</a:t>
            </a:r>
          </a:p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БЮДЖЕТАМ ПОСЕЛЕНИЙ В </a:t>
            </a: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ГОДУ</a:t>
            </a:r>
            <a:endParaRPr lang="ru-RU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21537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2" descr="финпомощь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643446"/>
            <a:ext cx="23050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ТОПЧИХИНСКОГО РАЙОНА  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(В ТЫС. РУБЛЕЙ)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77000" y="76200"/>
            <a:ext cx="2514600" cy="288925"/>
          </a:xfrm>
        </p:spPr>
        <p:txBody>
          <a:bodyPr/>
          <a:lstStyle/>
          <a:p>
            <a:pPr algn="l">
              <a:defRPr/>
            </a:pPr>
            <a:fld id="{0CED2605-0AF9-40C8-883D-35CD2BEAF512}" type="slidenum">
              <a:rPr lang="ru-RU"/>
              <a:pPr algn="l">
                <a:defRPr/>
              </a:pPr>
              <a:t>19</a:t>
            </a:fld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0034" y="1357298"/>
          <a:ext cx="835824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7"/>
          <p:cNvSpPr>
            <a:spLocks noGrp="1"/>
          </p:cNvSpPr>
          <p:nvPr>
            <p:ph idx="1"/>
          </p:nvPr>
        </p:nvSpPr>
        <p:spPr>
          <a:xfrm>
            <a:off x="357158" y="1214422"/>
            <a:ext cx="5857916" cy="5286412"/>
          </a:xfrm>
          <a:noFill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CC0000"/>
                </a:solidFill>
                <a:latin typeface="Garamond" pitchFamily="18" charset="0"/>
              </a:rPr>
              <a:t>Уважаемые жители </a:t>
            </a:r>
          </a:p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dirty="0" err="1" smtClean="0">
                <a:solidFill>
                  <a:srgbClr val="CC0000"/>
                </a:solidFill>
                <a:latin typeface="Garamond" pitchFamily="18" charset="0"/>
              </a:rPr>
              <a:t>Топчихинского</a:t>
            </a:r>
            <a:r>
              <a:rPr lang="ru-RU" sz="2400" b="1" dirty="0" smtClean="0">
                <a:solidFill>
                  <a:srgbClr val="CC0000"/>
                </a:solidFill>
                <a:latin typeface="Garamond" pitchFamily="18" charset="0"/>
              </a:rPr>
              <a:t> района!</a:t>
            </a:r>
          </a:p>
          <a:p>
            <a:pPr marL="0" indent="0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   </a:t>
            </a:r>
            <a:r>
              <a:rPr lang="ru-RU" sz="1600" dirty="0" smtClean="0"/>
              <a:t>Бюджет играет центральную роль в экономике района и решении различных проблем в развитии территории. Внимательное изучение бюджета дает представление о намерениях власти, ее политике, распределении ею финансовых ресурсов. Бюджет затрагивает интересы каждого жителя района. А если учитывать, что доходы бюджета формируются за счет средств налогоплательщиков, включая граждан, тема открытости, прозрачности, основных направлений расходования средств бюджета, становится актуальной. Именно поэтому, пришло время для опубликования простого и доступного для каждого гражданина анализа бюджета и бюджетных процессов. Мы надеемся, что данная презентация послужит обеспечению роста интереса граждан к вопросам расходования средств. Только при наличии у граждан возможности высказать свое мнение, можно рассчитывать на то, что население будет активно участвовать  в бюджетном процессе.</a:t>
            </a:r>
          </a:p>
          <a:p>
            <a:pPr marL="0" indent="0" algn="just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z="16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title"/>
          </p:nvPr>
        </p:nvSpPr>
        <p:spPr bwMode="auto">
          <a:xfrm>
            <a:off x="428596" y="142852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54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«Бюджет для граждан»</a:t>
            </a:r>
          </a:p>
        </p:txBody>
      </p:sp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285992"/>
            <a:ext cx="3189654" cy="33575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 rot="-683685">
            <a:off x="6685828" y="3579435"/>
            <a:ext cx="1581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Дорожный фонд </a:t>
            </a:r>
            <a:r>
              <a:rPr lang="ru-RU" sz="2400" b="1" dirty="0" err="1" smtClean="0">
                <a:solidFill>
                  <a:srgbClr val="FF0000"/>
                </a:solidFill>
              </a:rPr>
              <a:t>Топчихинского</a:t>
            </a:r>
            <a:r>
              <a:rPr lang="ru-RU" sz="2400" b="1" dirty="0" smtClean="0">
                <a:solidFill>
                  <a:srgbClr val="FF0000"/>
                </a:solidFill>
              </a:rPr>
              <a:t> района </a:t>
            </a:r>
            <a:r>
              <a:rPr lang="ru-RU" sz="2400" b="1" dirty="0">
                <a:solidFill>
                  <a:srgbClr val="FF0000"/>
                </a:solidFill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2017 </a:t>
            </a:r>
            <a:r>
              <a:rPr lang="ru-RU" sz="2400" b="1" dirty="0">
                <a:solidFill>
                  <a:srgbClr val="FF0000"/>
                </a:solidFill>
              </a:rPr>
              <a:t>году</a:t>
            </a:r>
          </a:p>
        </p:txBody>
      </p:sp>
      <p:pic>
        <p:nvPicPr>
          <p:cNvPr id="32772" name="Рисунок 2" descr="расчистка дорог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81525"/>
            <a:ext cx="244792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4" descr="дороги 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81525"/>
            <a:ext cx="1620868" cy="199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825" name="Group 57"/>
          <p:cNvGraphicFramePr>
            <a:graphicFrameLocks noGrp="1"/>
          </p:cNvGraphicFramePr>
          <p:nvPr/>
        </p:nvGraphicFramePr>
        <p:xfrm>
          <a:off x="3924300" y="981075"/>
          <a:ext cx="4751388" cy="3476943"/>
        </p:xfrm>
        <a:graphic>
          <a:graphicData uri="http://schemas.openxmlformats.org/drawingml/2006/table">
            <a:tbl>
              <a:tblPr/>
              <a:tblGrid>
                <a:gridCol w="4751388"/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Доходы фонда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Акцизы на автомобильный бензин,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Доходы бюджета, получаемые в виде арендной платы за земельные участки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ежбюджетны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трансферт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значения, в том числе дорог в населенных пунктах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834" name="Group 66"/>
          <p:cNvGraphicFramePr>
            <a:graphicFrameLocks noGrp="1"/>
          </p:cNvGraphicFramePr>
          <p:nvPr/>
        </p:nvGraphicFramePr>
        <p:xfrm>
          <a:off x="3924300" y="4652963"/>
          <a:ext cx="4751388" cy="1706880"/>
        </p:xfrm>
        <a:graphic>
          <a:graphicData uri="http://schemas.openxmlformats.org/drawingml/2006/table">
            <a:tbl>
              <a:tblPr/>
              <a:tblGrid>
                <a:gridCol w="475138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Расходы фонда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Предоставление межбюджетных трансфертов бюджетам поселений на ремонт автомобильных дорог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Содержание и ремонт автомобильных дорог общего пользования местного значения и искусственных сооружений на них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право 13"/>
          <p:cNvSpPr/>
          <p:nvPr/>
        </p:nvSpPr>
        <p:spPr>
          <a:xfrm rot="5400000">
            <a:off x="5868194" y="2996407"/>
            <a:ext cx="647700" cy="26654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14282" y="1142984"/>
            <a:ext cx="3656756" cy="3097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Объем дорожного фонда </a:t>
            </a:r>
            <a:r>
              <a:rPr lang="ru-RU" sz="2400" dirty="0" err="1" smtClean="0">
                <a:solidFill>
                  <a:schemeClr val="tx1"/>
                </a:solidFill>
              </a:rPr>
              <a:t>Топчихинского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района в </a:t>
            </a:r>
            <a:r>
              <a:rPr lang="ru-RU" sz="2400" dirty="0" smtClean="0">
                <a:solidFill>
                  <a:schemeClr val="tx1"/>
                </a:solidFill>
              </a:rPr>
              <a:t>2017 </a:t>
            </a:r>
            <a:r>
              <a:rPr lang="ru-RU" sz="2400" dirty="0">
                <a:solidFill>
                  <a:schemeClr val="tx1"/>
                </a:solidFill>
              </a:rPr>
              <a:t>году составит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17552,2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тыс</a:t>
            </a:r>
            <a:r>
              <a:rPr lang="ru-RU" sz="2400" dirty="0">
                <a:solidFill>
                  <a:schemeClr val="tx1"/>
                </a:solidFill>
              </a:rPr>
              <a:t>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Контактная информация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0" y="1196975"/>
            <a:ext cx="8496300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9A3130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/>
            <a:r>
              <a:rPr lang="ru-RU" sz="2200" b="1" dirty="0" smtClean="0">
                <a:solidFill>
                  <a:srgbClr val="9A3130"/>
                </a:solidFill>
                <a:latin typeface="Constantia" pitchFamily="18" charset="0"/>
              </a:rPr>
              <a:t>подготовлен комитетом по финансам, налоговой и кредитной политике администрации </a:t>
            </a:r>
            <a:r>
              <a:rPr lang="ru-RU" sz="2200" b="1" dirty="0" err="1" smtClean="0">
                <a:solidFill>
                  <a:srgbClr val="9A3130"/>
                </a:solidFill>
                <a:latin typeface="Constantia" pitchFamily="18" charset="0"/>
              </a:rPr>
              <a:t>Топчихинского</a:t>
            </a:r>
            <a:r>
              <a:rPr lang="ru-RU" sz="2200" b="1" dirty="0" smtClean="0">
                <a:solidFill>
                  <a:srgbClr val="9A3130"/>
                </a:solidFill>
                <a:latin typeface="Constantia" pitchFamily="18" charset="0"/>
              </a:rPr>
              <a:t> </a:t>
            </a:r>
            <a:r>
              <a:rPr lang="ru-RU" sz="2200" b="1" dirty="0">
                <a:solidFill>
                  <a:srgbClr val="9A3130"/>
                </a:solidFill>
                <a:latin typeface="Constantia" pitchFamily="18" charset="0"/>
              </a:rPr>
              <a:t>района</a:t>
            </a:r>
          </a:p>
          <a:p>
            <a:pPr algn="ctr"/>
            <a:endParaRPr lang="ru-RU" sz="2200" b="1" dirty="0">
              <a:solidFill>
                <a:srgbClr val="9A3130"/>
              </a:solidFill>
              <a:latin typeface="Constantia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Constantia" pitchFamily="18" charset="0"/>
              </a:rPr>
              <a:t>Комитет по финансам, налоговой и кредитной политике администрации </a:t>
            </a:r>
            <a:r>
              <a:rPr lang="ru-RU" sz="2200" b="1" dirty="0" err="1" smtClean="0">
                <a:solidFill>
                  <a:srgbClr val="FF0000"/>
                </a:solidFill>
                <a:latin typeface="Constantia" pitchFamily="18" charset="0"/>
              </a:rPr>
              <a:t>Топчихинского</a:t>
            </a:r>
            <a:r>
              <a:rPr lang="ru-RU" sz="22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Constantia" pitchFamily="18" charset="0"/>
              </a:rPr>
              <a:t>района </a:t>
            </a:r>
            <a:endParaRPr lang="en-US" sz="22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Constantia" pitchFamily="18" charset="0"/>
              </a:rPr>
              <a:t>находится </a:t>
            </a:r>
            <a:r>
              <a:rPr lang="ru-RU" sz="2200" b="1" dirty="0">
                <a:solidFill>
                  <a:srgbClr val="FF0000"/>
                </a:solidFill>
                <a:latin typeface="Constantia" pitchFamily="18" charset="0"/>
              </a:rPr>
              <a:t>по адресу:</a:t>
            </a:r>
          </a:p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Алтайский край, Топчихинский район, село Топчиха, улица Куйбышева, д.18.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Телефон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8 (385 52) 2-23-46,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электронная почта </a:t>
            </a:r>
            <a:r>
              <a:rPr lang="en-US" sz="2200" b="1" dirty="0" smtClean="0">
                <a:solidFill>
                  <a:srgbClr val="FF0000"/>
                </a:solidFill>
                <a:latin typeface="Constantia" pitchFamily="18" charset="0"/>
                <a:hlinkClick r:id="rId2"/>
              </a:rPr>
              <a:t>topfin@yandex.ru</a:t>
            </a:r>
            <a:endParaRPr lang="en-US" sz="2200" b="1" dirty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endParaRPr lang="en-US" sz="2200" b="1" dirty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2200" b="1" dirty="0">
                <a:solidFill>
                  <a:srgbClr val="FF0000"/>
                </a:solidFill>
                <a:latin typeface="Constantia" pitchFamily="18" charset="0"/>
              </a:rPr>
              <a:t>Информацию о бюджете можно получить </a:t>
            </a:r>
            <a:endParaRPr lang="en-US" sz="22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Constantia" pitchFamily="18" charset="0"/>
              </a:rPr>
              <a:t>на </a:t>
            </a:r>
            <a:r>
              <a:rPr lang="ru-RU" sz="2200" b="1" dirty="0">
                <a:solidFill>
                  <a:srgbClr val="FF0000"/>
                </a:solidFill>
                <a:latin typeface="Constantia" pitchFamily="18" charset="0"/>
              </a:rPr>
              <a:t>официальном сайте </a:t>
            </a:r>
            <a:r>
              <a:rPr lang="ru-RU" sz="2200" b="1" dirty="0" err="1" smtClean="0">
                <a:solidFill>
                  <a:srgbClr val="FF0000"/>
                </a:solidFill>
                <a:latin typeface="Constantia" pitchFamily="18" charset="0"/>
              </a:rPr>
              <a:t>Топчихинского</a:t>
            </a:r>
            <a:r>
              <a:rPr lang="ru-RU" sz="22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Constantia" pitchFamily="18" charset="0"/>
              </a:rPr>
              <a:t>района по адресу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 rot="10800000" flipV="1">
            <a:off x="928662" y="6000768"/>
            <a:ext cx="7850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hlink"/>
                </a:solidFill>
                <a:latin typeface="Constantia" pitchFamily="18" charset="0"/>
              </a:rPr>
              <a:t>www.top-r</a:t>
            </a:r>
            <a:r>
              <a:rPr lang="ru-RU" sz="2000" b="1" u="sng" dirty="0" err="1" smtClean="0">
                <a:solidFill>
                  <a:schemeClr val="hlink"/>
                </a:solidFill>
                <a:latin typeface="Constantia" pitchFamily="18" charset="0"/>
              </a:rPr>
              <a:t>a</a:t>
            </a:r>
            <a:r>
              <a:rPr lang="en-US" sz="2000" b="1" u="sng" dirty="0" smtClean="0">
                <a:solidFill>
                  <a:schemeClr val="hlink"/>
                </a:solidFill>
                <a:latin typeface="Constantia" pitchFamily="18" charset="0"/>
              </a:rPr>
              <a:t>y</a:t>
            </a:r>
            <a:r>
              <a:rPr lang="ru-RU" sz="2000" b="1" u="sng" dirty="0" err="1" smtClean="0">
                <a:solidFill>
                  <a:schemeClr val="hlink"/>
                </a:solidFill>
                <a:latin typeface="Constantia" pitchFamily="18" charset="0"/>
              </a:rPr>
              <a:t>o</a:t>
            </a:r>
            <a:r>
              <a:rPr lang="en-US" sz="2000" b="1" u="sng" dirty="0" smtClean="0">
                <a:solidFill>
                  <a:schemeClr val="hlink"/>
                </a:solidFill>
                <a:latin typeface="Constantia" pitchFamily="18" charset="0"/>
              </a:rPr>
              <a:t>n</a:t>
            </a:r>
            <a:r>
              <a:rPr lang="ru-RU" sz="2000" b="1" u="sng" dirty="0" smtClean="0">
                <a:solidFill>
                  <a:schemeClr val="hlink"/>
                </a:solidFill>
                <a:latin typeface="Constantia" pitchFamily="18" charset="0"/>
              </a:rPr>
              <a:t>.</a:t>
            </a:r>
            <a:r>
              <a:rPr lang="ru-RU" sz="2000" b="1" u="sng" dirty="0" err="1" smtClean="0">
                <a:solidFill>
                  <a:schemeClr val="hlink"/>
                </a:solidFill>
                <a:latin typeface="Constantia" pitchFamily="18" charset="0"/>
              </a:rPr>
              <a:t>ru</a:t>
            </a:r>
            <a:endParaRPr lang="ru-RU" sz="2000" b="1" u="sng" dirty="0">
              <a:solidFill>
                <a:schemeClr val="hlink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250825" y="714357"/>
            <a:ext cx="8678893" cy="5811856"/>
          </a:xfrm>
          <a:noFill/>
          <a:ln>
            <a:noFill/>
          </a:ln>
        </p:spPr>
        <p:txBody>
          <a:bodyPr anchor="ctr"/>
          <a:lstStyle/>
          <a:p>
            <a:pPr algn="just">
              <a:lnSpc>
                <a:spcPct val="90000"/>
              </a:lnSpc>
              <a:buFont typeface="Wingdings 2" pitchFamily="18" charset="2"/>
              <a:buChar char="¨"/>
              <a:defRPr/>
            </a:pPr>
            <a:r>
              <a:rPr lang="ru-RU" sz="1900" dirty="0" smtClean="0"/>
              <a:t>Что такое бюджет? Бюджет (от </a:t>
            </a:r>
            <a:r>
              <a:rPr lang="ru-RU" sz="1900" dirty="0" err="1" smtClean="0"/>
              <a:t>старонормандского</a:t>
            </a:r>
            <a:r>
              <a:rPr lang="ru-RU" sz="1900" dirty="0" smtClean="0"/>
              <a:t> </a:t>
            </a:r>
            <a:r>
              <a:rPr lang="ru-RU" sz="1900" dirty="0" err="1" smtClean="0"/>
              <a:t>bougette</a:t>
            </a:r>
            <a:r>
              <a:rPr lang="ru-RU" sz="1900" dirty="0" smtClean="0"/>
              <a:t> 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900" dirty="0" smtClean="0"/>
          </a:p>
          <a:p>
            <a:pPr algn="just">
              <a:lnSpc>
                <a:spcPct val="90000"/>
              </a:lnSpc>
              <a:buNone/>
              <a:defRPr/>
            </a:pPr>
            <a:endParaRPr lang="en-US" sz="1900" dirty="0" smtClean="0"/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Char char="¨"/>
              <a:defRPr/>
            </a:pP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</a:rPr>
              <a:t>Бюджет</a:t>
            </a:r>
            <a:r>
              <a:rPr lang="ru-RU" sz="1900" dirty="0" smtClean="0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– план доходов и расходов для  обеспечения задач и   функций государства.  </a:t>
            </a:r>
            <a:endPara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Char char="¨"/>
              <a:defRPr/>
            </a:pPr>
            <a:r>
              <a:rPr lang="ru-RU" sz="1900" b="1" dirty="0" smtClean="0">
                <a:solidFill>
                  <a:srgbClr val="FF3300"/>
                </a:solidFill>
                <a:latin typeface="Times New Roman" pitchFamily="18" charset="0"/>
              </a:rPr>
              <a:t>«Программный бюджет»</a:t>
            </a:r>
            <a:r>
              <a:rPr lang="ru-RU" sz="19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</a:rPr>
              <a:t>- </a:t>
            </a:r>
            <a:r>
              <a:rPr lang="ru-RU" sz="1900" b="1" dirty="0" err="1" smtClean="0">
                <a:latin typeface="Times New Roman" pitchFamily="18" charset="0"/>
              </a:rPr>
              <a:t>бюджет</a:t>
            </a:r>
            <a:r>
              <a:rPr lang="ru-RU" sz="1900" b="1" dirty="0" smtClean="0">
                <a:latin typeface="Times New Roman" pitchFamily="18" charset="0"/>
              </a:rPr>
              <a:t>, сформированный в соответствии с утвержденными государственными  и муниципальными программами.</a:t>
            </a:r>
            <a:endParaRPr lang="en-US" sz="1900" b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None/>
              <a:defRPr/>
            </a:pPr>
            <a:endParaRPr lang="ru-RU" sz="1900" b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Char char="¨"/>
              <a:defRPr/>
            </a:pPr>
            <a:r>
              <a:rPr lang="ru-RU" sz="1900" b="1" dirty="0" smtClean="0">
                <a:solidFill>
                  <a:srgbClr val="FF3300"/>
                </a:solidFill>
                <a:latin typeface="Times New Roman" pitchFamily="18" charset="0"/>
              </a:rPr>
              <a:t>Дефицит бюджета</a:t>
            </a:r>
            <a:r>
              <a:rPr lang="ru-RU" sz="19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</a:rPr>
              <a:t>- расходная часть бюджета превышает доходную.</a:t>
            </a:r>
            <a:endParaRPr lang="en-US" sz="1900" b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None/>
              <a:defRPr/>
            </a:pPr>
            <a:endParaRPr lang="ru-RU" sz="1900" b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Char char="¨"/>
              <a:defRPr/>
            </a:pPr>
            <a:r>
              <a:rPr lang="ru-RU" sz="1900" b="1" dirty="0" err="1" smtClean="0">
                <a:solidFill>
                  <a:srgbClr val="FF3300"/>
                </a:solidFill>
                <a:latin typeface="Times New Roman" pitchFamily="18" charset="0"/>
              </a:rPr>
              <a:t>Профицит</a:t>
            </a:r>
            <a:r>
              <a:rPr lang="ru-RU" sz="1900" b="1" dirty="0" smtClean="0">
                <a:solidFill>
                  <a:srgbClr val="FF3300"/>
                </a:solidFill>
                <a:latin typeface="Times New Roman" pitchFamily="18" charset="0"/>
              </a:rPr>
              <a:t> бюджета </a:t>
            </a:r>
            <a:r>
              <a:rPr lang="ru-RU" sz="1900" b="1" dirty="0" smtClean="0">
                <a:latin typeface="Times New Roman" pitchFamily="18" charset="0"/>
              </a:rPr>
              <a:t>- положительный остаток бюджета  (доходная часть бюджета превышает расходную)</a:t>
            </a:r>
            <a:r>
              <a:rPr lang="en-US" sz="1900" b="1" dirty="0" smtClean="0">
                <a:latin typeface="Times New Roman" pitchFamily="18" charset="0"/>
              </a:rPr>
              <a:t>/</a:t>
            </a:r>
          </a:p>
          <a:p>
            <a:pPr algn="just" eaLnBrk="1" hangingPunct="1">
              <a:lnSpc>
                <a:spcPct val="90000"/>
              </a:lnSpc>
              <a:buNone/>
              <a:defRPr/>
            </a:pPr>
            <a:endParaRPr lang="ru-RU" sz="1900" b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Char char="¨"/>
              <a:defRPr/>
            </a:pPr>
            <a:r>
              <a:rPr lang="ru-RU" sz="1900" b="1" dirty="0" smtClean="0">
                <a:solidFill>
                  <a:srgbClr val="FF3300"/>
                </a:solidFill>
                <a:latin typeface="Times New Roman" pitchFamily="18" charset="0"/>
              </a:rPr>
              <a:t>Проект бюджета составляется на год </a:t>
            </a:r>
            <a:r>
              <a:rPr lang="ru-RU" sz="1900" b="1" dirty="0" smtClean="0">
                <a:latin typeface="Times New Roman" pitchFamily="18" charset="0"/>
              </a:rPr>
              <a:t>–</a:t>
            </a:r>
            <a:r>
              <a:rPr lang="ru-RU" sz="1900" dirty="0" smtClean="0">
                <a:latin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</a:rPr>
              <a:t>очередной финансовый год.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>
              <a:latin typeface="Times New Roman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0689" y="355578"/>
            <a:ext cx="884116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/>
            <a:endParaRPr lang="ru-RU" sz="2400" dirty="0"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14290"/>
            <a:ext cx="8286808" cy="43088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90500" h="38100"/>
            <a:bevelB w="0" h="0"/>
          </a:sp3d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ОСНОВНЫЕ ПОНЯТИЯ</a:t>
            </a:r>
            <a:endParaRPr lang="ru-RU" sz="2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дом из ден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313" cy="2928934"/>
          </a:xfrm>
          <a:prstGeom prst="rect">
            <a:avLst/>
          </a:prstGeom>
          <a:noFill/>
        </p:spPr>
      </p:pic>
      <p:grpSp>
        <p:nvGrpSpPr>
          <p:cNvPr id="2" name="Прямоугольник 1"/>
          <p:cNvGrpSpPr>
            <a:grpSpLocks/>
          </p:cNvGrpSpPr>
          <p:nvPr/>
        </p:nvGrpSpPr>
        <p:grpSpPr bwMode="auto">
          <a:xfrm>
            <a:off x="3214678" y="500042"/>
            <a:ext cx="4797438" cy="1462087"/>
            <a:chOff x="1298" y="315"/>
            <a:chExt cx="3479" cy="921"/>
          </a:xfrm>
        </p:grpSpPr>
        <p:pic>
          <p:nvPicPr>
            <p:cNvPr id="5123" name="Прямоугольник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8" y="315"/>
              <a:ext cx="3479" cy="921"/>
            </a:xfrm>
            <a:prstGeom prst="rect">
              <a:avLst/>
            </a:prstGeom>
            <a:noFill/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338" y="346"/>
              <a:ext cx="3402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 dirty="0">
                  <a:latin typeface="+mj-lt"/>
                </a:rPr>
                <a:t>Бюджетная система </a:t>
              </a:r>
              <a:r>
                <a:rPr lang="ru-RU" sz="2800" b="1" dirty="0" err="1" smtClean="0">
                  <a:latin typeface="+mj-lt"/>
                </a:rPr>
                <a:t>Топчихинского</a:t>
              </a:r>
              <a:r>
                <a:rPr lang="ru-RU" sz="2800" b="1" dirty="0" smtClean="0">
                  <a:latin typeface="+mj-lt"/>
                </a:rPr>
                <a:t> района</a:t>
              </a:r>
              <a:endParaRPr lang="ru-RU" sz="2800" b="1" dirty="0">
                <a:latin typeface="+mj-lt"/>
              </a:endParaRPr>
            </a:p>
          </p:txBody>
        </p:sp>
      </p:grpSp>
      <p:grpSp>
        <p:nvGrpSpPr>
          <p:cNvPr id="3" name="Скругленный прямоугольник 2"/>
          <p:cNvGrpSpPr>
            <a:grpSpLocks/>
          </p:cNvGrpSpPr>
          <p:nvPr/>
        </p:nvGrpSpPr>
        <p:grpSpPr bwMode="auto">
          <a:xfrm>
            <a:off x="334962" y="3108325"/>
            <a:ext cx="3808410" cy="1392245"/>
            <a:chOff x="211" y="1958"/>
            <a:chExt cx="1348" cy="941"/>
          </a:xfrm>
        </p:grpSpPr>
        <p:pic>
          <p:nvPicPr>
            <p:cNvPr id="5126" name="Скругленный прямоугольник 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" y="1958"/>
              <a:ext cx="1348" cy="941"/>
            </a:xfrm>
            <a:prstGeom prst="rect">
              <a:avLst/>
            </a:prstGeom>
            <a:noFill/>
          </p:spPr>
        </p:pic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272" y="2019"/>
              <a:ext cx="1226" cy="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+mj-lt"/>
                  <a:cs typeface="Arial" charset="0"/>
                </a:rPr>
                <a:t>Бюджет </a:t>
              </a:r>
              <a:r>
                <a:rPr lang="ru-RU" sz="2000" b="1" dirty="0" err="1" smtClean="0">
                  <a:latin typeface="+mj-lt"/>
                  <a:cs typeface="Arial" charset="0"/>
                </a:rPr>
                <a:t>Топчихинского</a:t>
              </a:r>
              <a:r>
                <a:rPr lang="ru-RU" sz="2000" b="1" dirty="0" smtClean="0">
                  <a:latin typeface="+mj-lt"/>
                  <a:cs typeface="Arial" charset="0"/>
                </a:rPr>
                <a:t> му</a:t>
              </a:r>
              <a:r>
                <a:rPr lang="ru-RU" sz="2000" b="1" dirty="0" smtClean="0">
                  <a:latin typeface="+mj-lt"/>
                  <a:cs typeface="Times New Roman" pitchFamily="18" charset="0"/>
                </a:rPr>
                <a:t>ниципального </a:t>
              </a:r>
              <a:r>
                <a:rPr lang="ru-RU" sz="2000" b="1" dirty="0" smtClean="0">
                  <a:latin typeface="+mj-lt"/>
                  <a:cs typeface="Arial" charset="0"/>
                </a:rPr>
                <a:t>района</a:t>
              </a:r>
              <a:endParaRPr lang="ru-RU" sz="2000" b="1" dirty="0">
                <a:latin typeface="+mj-lt"/>
                <a:cs typeface="Arial" charset="0"/>
              </a:endParaRPr>
            </a:p>
          </p:txBody>
        </p:sp>
      </p:grpSp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4857752" y="3054350"/>
            <a:ext cx="4133848" cy="1517658"/>
            <a:chOff x="4312" y="1924"/>
            <a:chExt cx="1352" cy="944"/>
          </a:xfrm>
        </p:grpSpPr>
        <p:pic>
          <p:nvPicPr>
            <p:cNvPr id="5129" name="Скругленный прямоугольник 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2" y="1924"/>
              <a:ext cx="1352" cy="944"/>
            </a:xfrm>
            <a:prstGeom prst="rect">
              <a:avLst/>
            </a:prstGeom>
            <a:noFill/>
          </p:spPr>
        </p:pic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4376" y="1986"/>
              <a:ext cx="1227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>
                  <a:latin typeface="+mj-lt"/>
                  <a:cs typeface="Arial" charset="0"/>
                </a:rPr>
                <a:t>Бюджеты </a:t>
              </a:r>
              <a:r>
                <a:rPr lang="ru-RU" sz="2000" b="1" dirty="0" smtClean="0">
                  <a:latin typeface="+mj-lt"/>
                  <a:cs typeface="Arial" charset="0"/>
                </a:rPr>
                <a:t>17 сельских </a:t>
              </a:r>
              <a:r>
                <a:rPr lang="ru-RU" sz="2000" b="1" dirty="0">
                  <a:latin typeface="+mj-lt"/>
                  <a:cs typeface="Arial" charset="0"/>
                </a:rPr>
                <a:t>поселений</a:t>
              </a:r>
            </a:p>
          </p:txBody>
        </p:sp>
      </p:grpSp>
      <p:sp>
        <p:nvSpPr>
          <p:cNvPr id="8" name="Правая фигурная скобка 7"/>
          <p:cNvSpPr/>
          <p:nvPr/>
        </p:nvSpPr>
        <p:spPr>
          <a:xfrm rot="5400000">
            <a:off x="4144963" y="758825"/>
            <a:ext cx="1069975" cy="8569325"/>
          </a:xfrm>
          <a:prstGeom prst="rightBrace">
            <a:avLst>
              <a:gd name="adj1" fmla="val 8333"/>
              <a:gd name="adj2" fmla="val 49343"/>
            </a:avLst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7677174" y="1752586"/>
            <a:ext cx="1655762" cy="1008063"/>
          </a:xfrm>
          <a:prstGeom prst="bentArrow">
            <a:avLst>
              <a:gd name="adj1" fmla="val 35079"/>
              <a:gd name="adj2" fmla="val 50000"/>
              <a:gd name="adj3" fmla="val 25000"/>
              <a:gd name="adj4" fmla="val 3997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16200000" flipH="1">
            <a:off x="1785918" y="1643050"/>
            <a:ext cx="1714512" cy="1285884"/>
          </a:xfrm>
          <a:prstGeom prst="bentArrow">
            <a:avLst>
              <a:gd name="adj1" fmla="val 25000"/>
              <a:gd name="adj2" fmla="val 38333"/>
              <a:gd name="adj3" fmla="val 25000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5139" name="TextBox 14"/>
          <p:cNvSpPr txBox="1">
            <a:spLocks noChangeArrowheads="1"/>
          </p:cNvSpPr>
          <p:nvPr/>
        </p:nvSpPr>
        <p:spPr bwMode="auto">
          <a:xfrm>
            <a:off x="785786" y="5643578"/>
            <a:ext cx="8081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Консолидированный бюджет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Топчихинского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82296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этапы подготовки бюджета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Топчихинского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Алтайского края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4714908" cy="41529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dirty="0" smtClean="0"/>
              <a:t>Бюджетное послание Президента РФ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dirty="0" smtClean="0"/>
              <a:t>Составление прогноза социально-экономического развития района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dirty="0" smtClean="0"/>
              <a:t>Разработка муниципальных программ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dirty="0" smtClean="0"/>
              <a:t>Оценка и прогноз поступления доходов</a:t>
            </a: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dirty="0" smtClean="0"/>
              <a:t>Составление реестра источников доходов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dirty="0" smtClean="0"/>
              <a:t>Составление реестра расходных обязательств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dirty="0" smtClean="0"/>
              <a:t>Составление проекта бюджета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dirty="0" smtClean="0"/>
              <a:t>Публичное обсуждение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dirty="0" smtClean="0"/>
              <a:t>Рассмотрение и утверждение РСД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</a:rPr>
              <a:t>Стадии бюджета</a:t>
            </a:r>
          </a:p>
        </p:txBody>
      </p:sp>
      <p:pic>
        <p:nvPicPr>
          <p:cNvPr id="4" name="Схема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895350"/>
            <a:ext cx="9034462" cy="570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 ПРИОРИТЕТНЫЕ НАПРАВЛЕНИЯ НАЛОГОВОЙ ПОЛИТИКИ</a:t>
            </a:r>
            <a:r>
              <a:rPr lang="ru-RU" sz="20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lang="ru-RU" sz="20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543956" cy="545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 ПРИОРИТЕТНЫЕ НАПРАВЛЕНИЯ </a:t>
            </a:r>
            <a:br>
              <a:rPr lang="ru-RU" sz="22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БЮДЖЕТНОЙ ПОЛИТИКИ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308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Основные понятия</a:t>
            </a:r>
          </a:p>
        </p:txBody>
      </p:sp>
      <p:pic>
        <p:nvPicPr>
          <p:cNvPr id="151554" name="Picture 2" descr="F:\расходы-дохо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215370" cy="4970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5282</TotalTime>
  <Words>1118</Words>
  <Application>Microsoft Office PowerPoint</Application>
  <PresentationFormat>Экран (4:3)</PresentationFormat>
  <Paragraphs>152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Слайд 1</vt:lpstr>
      <vt:lpstr>«Бюджет для граждан»</vt:lpstr>
      <vt:lpstr>   </vt:lpstr>
      <vt:lpstr>Слайд 4</vt:lpstr>
      <vt:lpstr>Основные этапы подготовки бюджета Топчихинского района Алтайского края</vt:lpstr>
      <vt:lpstr>Слайд 6</vt:lpstr>
      <vt:lpstr> ЗАДАЧИ И ПРИОРИТЕТНЫЕ НАПРАВЛЕНИЯ НАЛОГОВОЙ ПОЛИТИКИ </vt:lpstr>
      <vt:lpstr>ЗАДАЧИ И ПРИОРИТЕТНЫЕ НАПРАВЛЕНИЯ  БЮДЖЕТНОЙ ПОЛИТИКИ</vt:lpstr>
      <vt:lpstr>Слайд 9</vt:lpstr>
      <vt:lpstr>Слайд 10</vt:lpstr>
      <vt:lpstr>Слайд 11</vt:lpstr>
      <vt:lpstr>Основные параметры бюджета муниципального образования Топчихинский район  на 2018 год (млн.рублей)</vt:lpstr>
      <vt:lpstr>Слайд 13</vt:lpstr>
      <vt:lpstr>Слайд 14</vt:lpstr>
      <vt:lpstr>МЕЖБЮДЖЕТНЫЕ ТРАНСФЕРТЫ ОТ ДРУГИХ БЮДЖЕТОВ В 2018 ГОДУ (В МЛН. РУБЛЕЙ И %)</vt:lpstr>
      <vt:lpstr>ФУНКЦИОНАЛЬНАЯ СТРУКТУРА РАСХОДОВ РАЙОННОГО БЮДЖЕТА НА 2018 ГОД  (В ТЫС. РУБЛЕЙ) </vt:lpstr>
      <vt:lpstr>Слайд 17</vt:lpstr>
      <vt:lpstr>Слайд 18</vt:lpstr>
      <vt:lpstr>МУНИЦИПАЛЬНЫЕ ПРОГРАММЫ ТОПЧИХИНСКОГО РАЙОНА  НА 2018 ГОД (В ТЫС. РУБЛЕЙ)</vt:lpstr>
      <vt:lpstr>Слайд 20</vt:lpstr>
      <vt:lpstr>Слайд 21</vt:lpstr>
    </vt:vector>
  </TitlesOfParts>
  <Company>Кировская область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598</cp:revision>
  <dcterms:created xsi:type="dcterms:W3CDTF">2013-11-12T07:49:12Z</dcterms:created>
  <dcterms:modified xsi:type="dcterms:W3CDTF">2018-05-31T08:11:43Z</dcterms:modified>
</cp:coreProperties>
</file>